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78" r:id="rId3"/>
    <p:sldId id="280" r:id="rId4"/>
    <p:sldId id="257" r:id="rId5"/>
    <p:sldId id="282" r:id="rId6"/>
    <p:sldId id="284" r:id="rId7"/>
    <p:sldId id="260" r:id="rId8"/>
    <p:sldId id="285" r:id="rId9"/>
    <p:sldId id="281" r:id="rId10"/>
    <p:sldId id="261" r:id="rId11"/>
    <p:sldId id="279" r:id="rId12"/>
    <p:sldId id="262" r:id="rId13"/>
    <p:sldId id="264" r:id="rId14"/>
    <p:sldId id="265" r:id="rId15"/>
    <p:sldId id="283" r:id="rId16"/>
    <p:sldId id="266" r:id="rId17"/>
    <p:sldId id="267" r:id="rId18"/>
    <p:sldId id="274" r:id="rId19"/>
    <p:sldId id="268" r:id="rId20"/>
    <p:sldId id="275" r:id="rId21"/>
    <p:sldId id="276" r:id="rId22"/>
    <p:sldId id="277" r:id="rId23"/>
    <p:sldId id="269" r:id="rId24"/>
    <p:sldId id="270" r:id="rId25"/>
    <p:sldId id="288" r:id="rId26"/>
    <p:sldId id="271" r:id="rId27"/>
    <p:sldId id="287" r:id="rId28"/>
    <p:sldId id="272" r:id="rId29"/>
    <p:sldId id="289" r:id="rId30"/>
    <p:sldId id="291" r:id="rId31"/>
    <p:sldId id="273" r:id="rId32"/>
    <p:sldId id="290" r:id="rId33"/>
    <p:sldId id="292" r:id="rId34"/>
    <p:sldId id="293" r:id="rId35"/>
    <p:sldId id="286"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94"/>
    <p:restoredTop sz="94636"/>
  </p:normalViewPr>
  <p:slideViewPr>
    <p:cSldViewPr snapToGrid="0" snapToObjects="1">
      <p:cViewPr varScale="1">
        <p:scale>
          <a:sx n="105" d="100"/>
          <a:sy n="105"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549881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683613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96153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89025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55995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77198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044EFFA-7B08-164F-A5A8-AF329A8509A9}" type="datetimeFigureOut">
              <a:rPr lang="fr-FR" smtClean="0"/>
              <a:t>01/12/2025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14019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92097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51278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052818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4170963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044EFFA-7B08-164F-A5A8-AF329A8509A9}" type="datetimeFigureOut">
              <a:rPr lang="fr-FR" smtClean="0"/>
              <a:t>01/12/2025</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9E88FF50-62D5-A948-9709-BC3465ED2FC7}" type="slidenum">
              <a:rPr lang="fr-FR" smtClean="0"/>
              <a:t>‹N°›</a:t>
            </a:fld>
            <a:endParaRPr lang="fr-FR"/>
          </a:p>
        </p:txBody>
      </p:sp>
    </p:spTree>
    <p:extLst>
      <p:ext uri="{BB962C8B-B14F-4D97-AF65-F5344CB8AC3E}">
        <p14:creationId xmlns:p14="http://schemas.microsoft.com/office/powerpoint/2010/main" val="2936588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369D0-9C8C-464D-87D8-FAB6FE96DAE0}"/>
              </a:ext>
            </a:extLst>
          </p:cNvPr>
          <p:cNvSpPr>
            <a:spLocks noGrp="1"/>
          </p:cNvSpPr>
          <p:nvPr>
            <p:ph type="ctrTitle"/>
          </p:nvPr>
        </p:nvSpPr>
        <p:spPr>
          <a:xfrm>
            <a:off x="1069848" y="1298448"/>
            <a:ext cx="7315200" cy="1699585"/>
          </a:xfrm>
        </p:spPr>
        <p:txBody>
          <a:bodyPr/>
          <a:lstStyle/>
          <a:p>
            <a:r>
              <a:rPr lang="fr-FR" dirty="0">
                <a:solidFill>
                  <a:schemeClr val="tx1">
                    <a:lumMod val="95000"/>
                    <a:lumOff val="5000"/>
                  </a:schemeClr>
                </a:solidFill>
                <a:latin typeface="Century Gothic" panose="020B0502020202020204" pitchFamily="34" charset="0"/>
              </a:rPr>
              <a:t>Les palmes</a:t>
            </a:r>
          </a:p>
        </p:txBody>
      </p:sp>
      <p:pic>
        <p:nvPicPr>
          <p:cNvPr id="5" name="Image 4">
            <a:extLst>
              <a:ext uri="{FF2B5EF4-FFF2-40B4-BE49-F238E27FC236}">
                <a16:creationId xmlns:a16="http://schemas.microsoft.com/office/drawing/2014/main" id="{0B7D6CCD-F6A4-6341-8E72-1F0AFFEB0BFB}"/>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734295" y="2659448"/>
            <a:ext cx="1953411" cy="1877501"/>
          </a:xfrm>
          <a:prstGeom prst="rect">
            <a:avLst/>
          </a:prstGeom>
        </p:spPr>
      </p:pic>
      <p:sp>
        <p:nvSpPr>
          <p:cNvPr id="3" name="ZoneTexte 2">
            <a:extLst>
              <a:ext uri="{FF2B5EF4-FFF2-40B4-BE49-F238E27FC236}">
                <a16:creationId xmlns:a16="http://schemas.microsoft.com/office/drawing/2014/main" id="{97B10B2E-7D4B-0240-A8F8-FD0571F65DA8}"/>
              </a:ext>
            </a:extLst>
          </p:cNvPr>
          <p:cNvSpPr txBox="1"/>
          <p:nvPr/>
        </p:nvSpPr>
        <p:spPr>
          <a:xfrm>
            <a:off x="2088131" y="4031049"/>
            <a:ext cx="6296917"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À utiliser entre les exercices, les activités, les matières…</a:t>
            </a:r>
          </a:p>
        </p:txBody>
      </p:sp>
    </p:spTree>
    <p:extLst>
      <p:ext uri="{BB962C8B-B14F-4D97-AF65-F5344CB8AC3E}">
        <p14:creationId xmlns:p14="http://schemas.microsoft.com/office/powerpoint/2010/main" val="144159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4464E9-9FBF-3B41-842D-F61935C8552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3" name="ZoneTexte 2">
            <a:extLst>
              <a:ext uri="{FF2B5EF4-FFF2-40B4-BE49-F238E27FC236}">
                <a16:creationId xmlns:a16="http://schemas.microsoft.com/office/drawing/2014/main" id="{53569129-80D4-B340-9651-0819B44901DD}"/>
              </a:ext>
            </a:extLst>
          </p:cNvPr>
          <p:cNvSpPr txBox="1"/>
          <p:nvPr/>
        </p:nvSpPr>
        <p:spPr>
          <a:xfrm>
            <a:off x="3700298" y="2039433"/>
            <a:ext cx="8171912" cy="3077766"/>
          </a:xfrm>
          <a:prstGeom prst="rect">
            <a:avLst/>
          </a:prstGeom>
          <a:noFill/>
        </p:spPr>
        <p:txBody>
          <a:bodyPr wrap="square" rtlCol="0">
            <a:spAutoFit/>
          </a:bodyPr>
          <a:lstStyle/>
          <a:p>
            <a:r>
              <a:rPr lang="fr-CH" sz="3600" dirty="0">
                <a:solidFill>
                  <a:schemeClr val="tx1">
                    <a:lumMod val="95000"/>
                    <a:lumOff val="5000"/>
                  </a:schemeClr>
                </a:solidFill>
                <a:latin typeface="Century Gothic" panose="020B0502020202020204" pitchFamily="34" charset="0"/>
              </a:rPr>
              <a:t>Comprendre ce que sont les palmes. </a:t>
            </a:r>
            <a:r>
              <a:rPr lang="fr-CH" sz="1600" dirty="0">
                <a:solidFill>
                  <a:schemeClr val="tx1">
                    <a:lumMod val="95000"/>
                    <a:lumOff val="5000"/>
                  </a:schemeClr>
                </a:solidFill>
                <a:latin typeface="Century Gothic" panose="020B0502020202020204" pitchFamily="34" charset="0"/>
              </a:rPr>
              <a:t>(transferts)</a:t>
            </a:r>
          </a:p>
          <a:p>
            <a:endParaRPr lang="fr-CH" sz="3600" dirty="0">
              <a:solidFill>
                <a:schemeClr val="tx1">
                  <a:lumMod val="95000"/>
                  <a:lumOff val="5000"/>
                </a:schemeClr>
              </a:solidFill>
              <a:latin typeface="Century Gothic" panose="020B0502020202020204" pitchFamily="34" charset="0"/>
            </a:endParaRPr>
          </a:p>
          <a:p>
            <a:r>
              <a:rPr lang="fr-CH" sz="3600" dirty="0">
                <a:solidFill>
                  <a:schemeClr val="tx1">
                    <a:lumMod val="95000"/>
                    <a:lumOff val="5000"/>
                  </a:schemeClr>
                </a:solidFill>
                <a:latin typeface="Century Gothic" panose="020B0502020202020204" pitchFamily="34" charset="0"/>
              </a:rPr>
              <a:t>Comprendre à quoi elles servent. </a:t>
            </a:r>
          </a:p>
          <a:p>
            <a:r>
              <a:rPr lang="fr-CH" sz="1600" dirty="0">
                <a:solidFill>
                  <a:schemeClr val="tx1">
                    <a:lumMod val="95000"/>
                    <a:lumOff val="5000"/>
                  </a:schemeClr>
                </a:solidFill>
                <a:latin typeface="Century Gothic" panose="020B0502020202020204" pitchFamily="34" charset="0"/>
              </a:rPr>
              <a:t>(arriver à la généralisation, c’est-à-dire les utiliser dès que besoin) </a:t>
            </a:r>
          </a:p>
          <a:p>
            <a:endParaRPr lang="fr-CH" sz="1600" dirty="0">
              <a:solidFill>
                <a:schemeClr val="tx1">
                  <a:lumMod val="65000"/>
                  <a:lumOff val="35000"/>
                </a:schemeClr>
              </a:solidFill>
              <a:latin typeface="Century Gothic" panose="020B0502020202020204" pitchFamily="34" charset="0"/>
            </a:endParaRPr>
          </a:p>
          <a:p>
            <a:endParaRPr lang="fr-FR" dirty="0"/>
          </a:p>
        </p:txBody>
      </p:sp>
    </p:spTree>
    <p:extLst>
      <p:ext uri="{BB962C8B-B14F-4D97-AF65-F5344CB8AC3E}">
        <p14:creationId xmlns:p14="http://schemas.microsoft.com/office/powerpoint/2010/main" val="3400623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14C8C5-CEB3-6C40-AA9C-D0FA7232E79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Plan</a:t>
            </a:r>
          </a:p>
        </p:txBody>
      </p:sp>
      <p:sp>
        <p:nvSpPr>
          <p:cNvPr id="3" name="Espace réservé du contenu 2">
            <a:extLst>
              <a:ext uri="{FF2B5EF4-FFF2-40B4-BE49-F238E27FC236}">
                <a16:creationId xmlns:a16="http://schemas.microsoft.com/office/drawing/2014/main" id="{3960498C-FE9A-8A4C-856A-95841787EDA7}"/>
              </a:ext>
            </a:extLst>
          </p:cNvPr>
          <p:cNvSpPr>
            <a:spLocks noGrp="1"/>
          </p:cNvSpPr>
          <p:nvPr>
            <p:ph idx="1"/>
          </p:nvPr>
        </p:nvSpPr>
        <p:spPr>
          <a:xfrm>
            <a:off x="3515307" y="1814293"/>
            <a:ext cx="9183055" cy="4751882"/>
          </a:xfrm>
        </p:spPr>
        <p:txBody>
          <a:bodyPr>
            <a:normAutofit fontScale="92500" lnSpcReduction="20000"/>
          </a:bodyPr>
          <a:lstStyle/>
          <a:p>
            <a:pPr marL="0" indent="0">
              <a:buNone/>
            </a:pPr>
            <a:r>
              <a:rPr lang="fr-FR" sz="3600" dirty="0">
                <a:latin typeface="Century Gothic" panose="020B0502020202020204" pitchFamily="34" charset="0"/>
              </a:rPr>
              <a:t>1</a:t>
            </a:r>
            <a:r>
              <a:rPr lang="fr-FR" sz="3600" dirty="0">
                <a:solidFill>
                  <a:schemeClr val="tx1">
                    <a:lumMod val="95000"/>
                    <a:lumOff val="5000"/>
                  </a:schemeClr>
                </a:solidFill>
                <a:latin typeface="Century Gothic" panose="020B0502020202020204" pitchFamily="34" charset="0"/>
              </a:rPr>
              <a:t>. Définitions de transfert et de généralisation.</a:t>
            </a:r>
          </a:p>
          <a:p>
            <a:pPr marL="742950" indent="-742950">
              <a:buAutoNum type="arabicPeriod"/>
            </a:pPr>
            <a:endParaRPr lang="fr-FR" sz="3600" dirty="0">
              <a:solidFill>
                <a:schemeClr val="tx1">
                  <a:lumMod val="95000"/>
                  <a:lumOff val="5000"/>
                </a:schemeClr>
              </a:solidFill>
              <a:latin typeface="Century Gothic" panose="020B0502020202020204" pitchFamily="34" charset="0"/>
            </a:endParaRPr>
          </a:p>
          <a:p>
            <a:pPr marL="0" indent="0">
              <a:lnSpc>
                <a:spcPct val="110000"/>
              </a:lnSpc>
              <a:buNone/>
            </a:pPr>
            <a:r>
              <a:rPr lang="fr-CH" sz="3600" dirty="0">
                <a:solidFill>
                  <a:schemeClr val="tx1">
                    <a:lumMod val="95000"/>
                    <a:lumOff val="5000"/>
                  </a:schemeClr>
                </a:solidFill>
                <a:latin typeface="Century Gothic" panose="020B0502020202020204" pitchFamily="34" charset="0"/>
              </a:rPr>
              <a:t>2. Favoriser les ponts et la généralisation. </a:t>
            </a:r>
          </a:p>
          <a:p>
            <a:pPr marL="0" indent="0">
              <a:lnSpc>
                <a:spcPct val="110000"/>
              </a:lnSpc>
              <a:buNone/>
            </a:pPr>
            <a:endParaRPr lang="fr-CH" sz="3600" dirty="0">
              <a:solidFill>
                <a:schemeClr val="tx1">
                  <a:lumMod val="95000"/>
                  <a:lumOff val="5000"/>
                </a:schemeClr>
              </a:solidFill>
              <a:latin typeface="Century Gothic" panose="020B0502020202020204" pitchFamily="34" charset="0"/>
            </a:endParaRPr>
          </a:p>
          <a:p>
            <a:pPr marL="0" indent="0">
              <a:lnSpc>
                <a:spcPct val="110000"/>
              </a:lnSpc>
              <a:buNone/>
            </a:pPr>
            <a:r>
              <a:rPr lang="fr-CH" sz="3600" dirty="0">
                <a:solidFill>
                  <a:schemeClr val="tx1">
                    <a:lumMod val="95000"/>
                    <a:lumOff val="5000"/>
                  </a:schemeClr>
                </a:solidFill>
                <a:latin typeface="Century Gothic" panose="020B0502020202020204" pitchFamily="34" charset="0"/>
              </a:rPr>
              <a:t>3. Les 4 temps nécessaires à la              généralisation. </a:t>
            </a:r>
          </a:p>
          <a:p>
            <a:pPr marL="0" indent="0">
              <a:buNone/>
            </a:pPr>
            <a:endParaRPr lang="fr-CH" sz="3600" dirty="0">
              <a:solidFill>
                <a:schemeClr val="tx1">
                  <a:lumMod val="95000"/>
                  <a:lumOff val="5000"/>
                </a:schemeClr>
              </a:solidFill>
              <a:latin typeface="Century Gothic" panose="020B0502020202020204" pitchFamily="34" charset="0"/>
            </a:endParaRPr>
          </a:p>
          <a:p>
            <a:pPr marL="0" indent="0">
              <a:buNone/>
            </a:pPr>
            <a:r>
              <a:rPr lang="fr-CH" sz="3600" dirty="0">
                <a:solidFill>
                  <a:schemeClr val="tx1">
                    <a:lumMod val="95000"/>
                    <a:lumOff val="5000"/>
                  </a:schemeClr>
                </a:solidFill>
                <a:latin typeface="Century Gothic" panose="020B0502020202020204" pitchFamily="34" charset="0"/>
              </a:rPr>
              <a:t>4. Quelques pistes concrètes.</a:t>
            </a:r>
            <a:endParaRPr lang="fr-FR" sz="3600" dirty="0">
              <a:solidFill>
                <a:schemeClr val="tx1">
                  <a:lumMod val="95000"/>
                  <a:lumOff val="5000"/>
                </a:schemeClr>
              </a:solidFill>
              <a:latin typeface="Century Gothic" panose="020B0502020202020204" pitchFamily="34" charset="0"/>
            </a:endParaRPr>
          </a:p>
          <a:p>
            <a:pPr marL="0" indent="0">
              <a:buNone/>
            </a:pPr>
            <a:endParaRPr lang="fr-FR" sz="3600" dirty="0">
              <a:latin typeface="Century Gothic" panose="020B0502020202020204" pitchFamily="34" charset="0"/>
            </a:endParaRPr>
          </a:p>
          <a:p>
            <a:pPr marL="0" indent="0">
              <a:buNone/>
            </a:pPr>
            <a:endParaRPr lang="fr-FR" sz="3600" dirty="0">
              <a:latin typeface="Century Gothic" panose="020B0502020202020204" pitchFamily="34" charset="0"/>
            </a:endParaRPr>
          </a:p>
          <a:p>
            <a:pPr marL="457200" indent="-457200">
              <a:buAutoNum type="arabicPeriod"/>
            </a:pPr>
            <a:endParaRPr lang="fr-FR" sz="3600" dirty="0"/>
          </a:p>
        </p:txBody>
      </p:sp>
    </p:spTree>
    <p:extLst>
      <p:ext uri="{BB962C8B-B14F-4D97-AF65-F5344CB8AC3E}">
        <p14:creationId xmlns:p14="http://schemas.microsoft.com/office/powerpoint/2010/main" val="846833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2F00B-4B19-144F-BC92-C90A2E36A0DF}"/>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sp>
        <p:nvSpPr>
          <p:cNvPr id="3" name="Espace réservé du contenu 2">
            <a:extLst>
              <a:ext uri="{FF2B5EF4-FFF2-40B4-BE49-F238E27FC236}">
                <a16:creationId xmlns:a16="http://schemas.microsoft.com/office/drawing/2014/main" id="{DCD42456-6391-604C-A050-20FE2D8AF3A1}"/>
              </a:ext>
            </a:extLst>
          </p:cNvPr>
          <p:cNvSpPr>
            <a:spLocks noGrp="1"/>
          </p:cNvSpPr>
          <p:nvPr>
            <p:ph idx="1"/>
          </p:nvPr>
        </p:nvSpPr>
        <p:spPr>
          <a:xfrm>
            <a:off x="3633294" y="864108"/>
            <a:ext cx="7315200" cy="5120640"/>
          </a:xfrm>
        </p:spPr>
        <p:txBody>
          <a:bodyPr>
            <a:normAutofit lnSpcReduction="10000"/>
          </a:bodyPr>
          <a:lstStyle/>
          <a:p>
            <a:pPr marL="0" indent="0">
              <a:buNone/>
            </a:pPr>
            <a:r>
              <a:rPr lang="fr-CH" sz="3600" dirty="0">
                <a:solidFill>
                  <a:schemeClr val="tx1">
                    <a:lumMod val="95000"/>
                    <a:lumOff val="5000"/>
                  </a:schemeClr>
                </a:solidFill>
                <a:latin typeface="Century Gothic" panose="020B0502020202020204" pitchFamily="34" charset="0"/>
              </a:rPr>
              <a:t>Quand j’apprends, les palmes sont ce que l’on appelle les       « </a:t>
            </a:r>
            <a:r>
              <a:rPr lang="fr-CH" sz="3600" b="1" dirty="0">
                <a:solidFill>
                  <a:schemeClr val="tx1">
                    <a:lumMod val="95000"/>
                    <a:lumOff val="5000"/>
                  </a:schemeClr>
                </a:solidFill>
                <a:latin typeface="Century Gothic" panose="020B0502020202020204" pitchFamily="34" charset="0"/>
              </a:rPr>
              <a:t>transferts </a:t>
            </a:r>
            <a:r>
              <a:rPr lang="fr-CH" sz="3600" dirty="0">
                <a:solidFill>
                  <a:schemeClr val="tx1">
                    <a:lumMod val="95000"/>
                    <a:lumOff val="5000"/>
                  </a:schemeClr>
                </a:solidFill>
                <a:latin typeface="Century Gothic" panose="020B0502020202020204" pitchFamily="34" charset="0"/>
              </a:rPr>
              <a:t>», de manière plus sérieuse. </a:t>
            </a:r>
          </a:p>
          <a:p>
            <a:pPr marL="0" indent="0">
              <a:buNone/>
            </a:pPr>
            <a:endParaRPr lang="fr-CH" sz="3600" dirty="0">
              <a:solidFill>
                <a:schemeClr val="tx1">
                  <a:lumMod val="95000"/>
                  <a:lumOff val="5000"/>
                </a:schemeClr>
              </a:solidFill>
              <a:latin typeface="Century Gothic" panose="020B0502020202020204" pitchFamily="34" charset="0"/>
            </a:endParaRPr>
          </a:p>
          <a:p>
            <a:pPr marL="0" indent="0">
              <a:buNone/>
            </a:pPr>
            <a:r>
              <a:rPr lang="fr-CH" sz="3600" dirty="0">
                <a:solidFill>
                  <a:schemeClr val="tx1">
                    <a:lumMod val="95000"/>
                    <a:lumOff val="5000"/>
                  </a:schemeClr>
                </a:solidFill>
                <a:latin typeface="Century Gothic" panose="020B0502020202020204" pitchFamily="34" charset="0"/>
              </a:rPr>
              <a:t>C’est la réutilisation d’une connaissance dans une situation différente ou voisine de celle que j’ai apprise en premier. </a:t>
            </a:r>
          </a:p>
          <a:p>
            <a:endParaRPr lang="fr-FR" dirty="0"/>
          </a:p>
        </p:txBody>
      </p:sp>
    </p:spTree>
    <p:extLst>
      <p:ext uri="{BB962C8B-B14F-4D97-AF65-F5344CB8AC3E}">
        <p14:creationId xmlns:p14="http://schemas.microsoft.com/office/powerpoint/2010/main" val="1418276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E6E1284-5C9B-784F-ABED-3732ED608A8B}"/>
              </a:ext>
            </a:extLst>
          </p:cNvPr>
          <p:cNvSpPr txBox="1"/>
          <p:nvPr/>
        </p:nvSpPr>
        <p:spPr>
          <a:xfrm>
            <a:off x="603233" y="1064543"/>
            <a:ext cx="10517051" cy="3970318"/>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Exemple :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J’ai appris à </a:t>
            </a:r>
            <a:r>
              <a:rPr lang="fr-FR" sz="3600" b="1" dirty="0">
                <a:solidFill>
                  <a:schemeClr val="tx1">
                    <a:lumMod val="95000"/>
                    <a:lumOff val="5000"/>
                  </a:schemeClr>
                </a:solidFill>
                <a:latin typeface="Century Gothic" panose="020B0502020202020204" pitchFamily="34" charset="0"/>
              </a:rPr>
              <a:t>créer ou dire des hypothèses</a:t>
            </a:r>
            <a:r>
              <a:rPr lang="fr-FR" sz="3600" dirty="0">
                <a:solidFill>
                  <a:schemeClr val="tx1">
                    <a:lumMod val="95000"/>
                    <a:lumOff val="5000"/>
                  </a:schemeClr>
                </a:solidFill>
                <a:latin typeface="Century Gothic" panose="020B0502020202020204" pitchFamily="34" charset="0"/>
              </a:rPr>
              <a:t>, </a:t>
            </a:r>
          </a:p>
          <a:p>
            <a:r>
              <a:rPr lang="fr-FR" sz="3600" dirty="0">
                <a:solidFill>
                  <a:schemeClr val="tx1">
                    <a:lumMod val="95000"/>
                    <a:lumOff val="5000"/>
                  </a:schemeClr>
                </a:solidFill>
                <a:latin typeface="Century Gothic" panose="020B0502020202020204" pitchFamily="34" charset="0"/>
              </a:rPr>
              <a:t>en environnement. Comme « </a:t>
            </a:r>
            <a:r>
              <a:rPr lang="fr-FR" sz="3600" b="1" dirty="0">
                <a:solidFill>
                  <a:schemeClr val="tx1">
                    <a:lumMod val="95000"/>
                    <a:lumOff val="5000"/>
                  </a:schemeClr>
                </a:solidFill>
                <a:latin typeface="Century Gothic" panose="020B0502020202020204" pitchFamily="34" charset="0"/>
              </a:rPr>
              <a:t>Si </a:t>
            </a:r>
            <a:r>
              <a:rPr lang="fr-FR" sz="3600" dirty="0">
                <a:solidFill>
                  <a:schemeClr val="tx1">
                    <a:lumMod val="95000"/>
                    <a:lumOff val="5000"/>
                  </a:schemeClr>
                </a:solidFill>
                <a:latin typeface="Century Gothic" panose="020B0502020202020204" pitchFamily="34" charset="0"/>
              </a:rPr>
              <a:t>les températures dehors sont basses (inférieures à zéro), </a:t>
            </a:r>
            <a:r>
              <a:rPr lang="fr-FR" sz="3600" b="1" dirty="0">
                <a:solidFill>
                  <a:schemeClr val="tx1">
                    <a:lumMod val="95000"/>
                    <a:lumOff val="5000"/>
                  </a:schemeClr>
                </a:solidFill>
                <a:latin typeface="Century Gothic" panose="020B0502020202020204" pitchFamily="34" charset="0"/>
              </a:rPr>
              <a:t>alors</a:t>
            </a:r>
            <a:r>
              <a:rPr lang="fr-FR" sz="3600" dirty="0">
                <a:solidFill>
                  <a:schemeClr val="tx1">
                    <a:lumMod val="95000"/>
                    <a:lumOff val="5000"/>
                  </a:schemeClr>
                </a:solidFill>
                <a:latin typeface="Century Gothic" panose="020B0502020202020204" pitchFamily="34" charset="0"/>
              </a:rPr>
              <a:t> il peut y avoir de la neige qui tombe ». </a:t>
            </a:r>
          </a:p>
        </p:txBody>
      </p:sp>
    </p:spTree>
    <p:extLst>
      <p:ext uri="{BB962C8B-B14F-4D97-AF65-F5344CB8AC3E}">
        <p14:creationId xmlns:p14="http://schemas.microsoft.com/office/powerpoint/2010/main" val="300947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4898A24-A44A-F24B-B922-B715C711BEF0}"/>
              </a:ext>
            </a:extLst>
          </p:cNvPr>
          <p:cNvSpPr txBox="1"/>
          <p:nvPr/>
        </p:nvSpPr>
        <p:spPr>
          <a:xfrm>
            <a:off x="824459" y="1079292"/>
            <a:ext cx="10517051" cy="3970318"/>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Exemple :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Je pourrais </a:t>
            </a:r>
            <a:r>
              <a:rPr lang="fr-FR" sz="3600" b="1" dirty="0">
                <a:solidFill>
                  <a:schemeClr val="tx1">
                    <a:lumMod val="95000"/>
                    <a:lumOff val="5000"/>
                  </a:schemeClr>
                </a:solidFill>
                <a:latin typeface="Century Gothic" panose="020B0502020202020204" pitchFamily="34" charset="0"/>
              </a:rPr>
              <a:t>créer ou dire des hypothèses</a:t>
            </a:r>
            <a:r>
              <a:rPr lang="fr-FR" sz="3600" dirty="0">
                <a:solidFill>
                  <a:schemeClr val="tx1">
                    <a:lumMod val="95000"/>
                    <a:lumOff val="5000"/>
                  </a:schemeClr>
                </a:solidFill>
                <a:latin typeface="Century Gothic" panose="020B0502020202020204" pitchFamily="34" charset="0"/>
              </a:rPr>
              <a:t>, </a:t>
            </a:r>
          </a:p>
          <a:p>
            <a:r>
              <a:rPr lang="fr-FR" sz="3600" dirty="0">
                <a:solidFill>
                  <a:schemeClr val="tx1">
                    <a:lumMod val="95000"/>
                    <a:lumOff val="5000"/>
                  </a:schemeClr>
                </a:solidFill>
                <a:latin typeface="Century Gothic" panose="020B0502020202020204" pitchFamily="34" charset="0"/>
              </a:rPr>
              <a:t>en sport. Comme « </a:t>
            </a:r>
            <a:r>
              <a:rPr lang="fr-FR" sz="3600" b="1" dirty="0">
                <a:solidFill>
                  <a:schemeClr val="tx1">
                    <a:lumMod val="95000"/>
                    <a:lumOff val="5000"/>
                  </a:schemeClr>
                </a:solidFill>
                <a:latin typeface="Century Gothic" panose="020B0502020202020204" pitchFamily="34" charset="0"/>
              </a:rPr>
              <a:t>Si </a:t>
            </a:r>
            <a:r>
              <a:rPr lang="fr-FR" sz="3600" dirty="0">
                <a:solidFill>
                  <a:schemeClr val="tx1">
                    <a:lumMod val="95000"/>
                    <a:lumOff val="5000"/>
                  </a:schemeClr>
                </a:solidFill>
                <a:latin typeface="Century Gothic" panose="020B0502020202020204" pitchFamily="34" charset="0"/>
              </a:rPr>
              <a:t>je monte à la corde sans mettre de tapis pour m’assurer, </a:t>
            </a:r>
            <a:r>
              <a:rPr lang="fr-FR" sz="3600" b="1" dirty="0">
                <a:solidFill>
                  <a:schemeClr val="tx1">
                    <a:lumMod val="95000"/>
                    <a:lumOff val="5000"/>
                  </a:schemeClr>
                </a:solidFill>
                <a:latin typeface="Century Gothic" panose="020B0502020202020204" pitchFamily="34" charset="0"/>
              </a:rPr>
              <a:t>alors </a:t>
            </a:r>
            <a:r>
              <a:rPr lang="fr-FR" sz="3600" dirty="0">
                <a:solidFill>
                  <a:schemeClr val="tx1">
                    <a:lumMod val="95000"/>
                    <a:lumOff val="5000"/>
                  </a:schemeClr>
                </a:solidFill>
                <a:latin typeface="Century Gothic" panose="020B0502020202020204" pitchFamily="34" charset="0"/>
              </a:rPr>
              <a:t>je pourrais me blesser en cas de chute ou en descendant trop rapidement ». </a:t>
            </a:r>
          </a:p>
        </p:txBody>
      </p:sp>
    </p:spTree>
    <p:extLst>
      <p:ext uri="{BB962C8B-B14F-4D97-AF65-F5344CB8AC3E}">
        <p14:creationId xmlns:p14="http://schemas.microsoft.com/office/powerpoint/2010/main" val="199640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E5E19-E6C3-394C-9458-559B913AD754}"/>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sp>
        <p:nvSpPr>
          <p:cNvPr id="3" name="Espace réservé du contenu 2">
            <a:extLst>
              <a:ext uri="{FF2B5EF4-FFF2-40B4-BE49-F238E27FC236}">
                <a16:creationId xmlns:a16="http://schemas.microsoft.com/office/drawing/2014/main" id="{071FFD41-CDF0-D646-831D-6A44FDDBD06A}"/>
              </a:ext>
            </a:extLst>
          </p:cNvPr>
          <p:cNvSpPr>
            <a:spLocks noGrp="1"/>
          </p:cNvSpPr>
          <p:nvPr>
            <p:ph idx="1"/>
          </p:nvPr>
        </p:nvSpPr>
        <p:spPr/>
        <p:txBody>
          <a:bodyPr/>
          <a:lstStyle/>
          <a:p>
            <a:pPr marL="0" indent="0">
              <a:buNone/>
            </a:pPr>
            <a:r>
              <a:rPr lang="fr-CH" sz="3600" dirty="0">
                <a:solidFill>
                  <a:schemeClr val="tx1">
                    <a:lumMod val="95000"/>
                    <a:lumOff val="5000"/>
                  </a:schemeClr>
                </a:solidFill>
                <a:latin typeface="Century Gothic" panose="020B0502020202020204" pitchFamily="34" charset="0"/>
              </a:rPr>
              <a:t>Et la </a:t>
            </a:r>
            <a:r>
              <a:rPr lang="fr-CH" sz="3600" b="1" dirty="0">
                <a:solidFill>
                  <a:schemeClr val="tx1">
                    <a:lumMod val="95000"/>
                    <a:lumOff val="5000"/>
                  </a:schemeClr>
                </a:solidFill>
                <a:latin typeface="Century Gothic" panose="020B0502020202020204" pitchFamily="34" charset="0"/>
              </a:rPr>
              <a:t>généralisation</a:t>
            </a:r>
            <a:r>
              <a:rPr lang="fr-CH" sz="3600" dirty="0">
                <a:solidFill>
                  <a:schemeClr val="tx1">
                    <a:lumMod val="95000"/>
                    <a:lumOff val="5000"/>
                  </a:schemeClr>
                </a:solidFill>
                <a:latin typeface="Century Gothic" panose="020B0502020202020204" pitchFamily="34" charset="0"/>
              </a:rPr>
              <a:t> est la capacité d’utiliser les apprentissages dans n’importe quel contexte. </a:t>
            </a:r>
          </a:p>
          <a:p>
            <a:pPr marL="0" indent="0">
              <a:buNone/>
            </a:pPr>
            <a:endParaRPr lang="fr-FR" dirty="0"/>
          </a:p>
        </p:txBody>
      </p:sp>
    </p:spTree>
    <p:extLst>
      <p:ext uri="{BB962C8B-B14F-4D97-AF65-F5344CB8AC3E}">
        <p14:creationId xmlns:p14="http://schemas.microsoft.com/office/powerpoint/2010/main" val="507354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7CF1D9B-C012-2A49-BA9E-583D9922E5FD}"/>
              </a:ext>
            </a:extLst>
          </p:cNvPr>
          <p:cNvSpPr txBox="1"/>
          <p:nvPr/>
        </p:nvSpPr>
        <p:spPr>
          <a:xfrm>
            <a:off x="648929" y="1504335"/>
            <a:ext cx="9323386" cy="313932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Exemple : </a:t>
            </a:r>
          </a:p>
          <a:p>
            <a:endParaRPr lang="fr-FR"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Je pourrais </a:t>
            </a:r>
            <a:r>
              <a:rPr lang="fr-FR" sz="3600" b="1" dirty="0">
                <a:solidFill>
                  <a:schemeClr val="tx1">
                    <a:lumMod val="95000"/>
                    <a:lumOff val="5000"/>
                  </a:schemeClr>
                </a:solidFill>
                <a:latin typeface="Century Gothic" panose="020B0502020202020204" pitchFamily="34" charset="0"/>
              </a:rPr>
              <a:t>créer ou dire des hypothèses</a:t>
            </a:r>
            <a:r>
              <a:rPr lang="fr-FR" sz="3600" dirty="0">
                <a:solidFill>
                  <a:schemeClr val="tx1">
                    <a:lumMod val="95000"/>
                    <a:lumOff val="5000"/>
                  </a:schemeClr>
                </a:solidFill>
                <a:latin typeface="Century Gothic" panose="020B0502020202020204" pitchFamily="34" charset="0"/>
              </a:rPr>
              <a:t>,</a:t>
            </a:r>
          </a:p>
          <a:p>
            <a:r>
              <a:rPr lang="fr-FR" sz="3600" dirty="0">
                <a:solidFill>
                  <a:schemeClr val="tx1">
                    <a:lumMod val="95000"/>
                    <a:lumOff val="5000"/>
                  </a:schemeClr>
                </a:solidFill>
                <a:latin typeface="Century Gothic" panose="020B0502020202020204" pitchFamily="34" charset="0"/>
              </a:rPr>
              <a:t>dans n’importe quelle situation.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En utilisant la formule:  </a:t>
            </a:r>
            <a:r>
              <a:rPr lang="fr-FR" sz="3600" b="1" dirty="0">
                <a:solidFill>
                  <a:schemeClr val="tx1">
                    <a:lumMod val="95000"/>
                    <a:lumOff val="5000"/>
                  </a:schemeClr>
                </a:solidFill>
                <a:latin typeface="Century Gothic" panose="020B0502020202020204" pitchFamily="34" charset="0"/>
              </a:rPr>
              <a:t>Si… alors…</a:t>
            </a:r>
          </a:p>
        </p:txBody>
      </p:sp>
    </p:spTree>
    <p:extLst>
      <p:ext uri="{BB962C8B-B14F-4D97-AF65-F5344CB8AC3E}">
        <p14:creationId xmlns:p14="http://schemas.microsoft.com/office/powerpoint/2010/main" val="1312758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3B39DCB-DA3A-7D49-B110-8C4BC1B9D16C}"/>
              </a:ext>
            </a:extLst>
          </p:cNvPr>
          <p:cNvSpPr txBox="1"/>
          <p:nvPr/>
        </p:nvSpPr>
        <p:spPr>
          <a:xfrm>
            <a:off x="526627" y="2829998"/>
            <a:ext cx="11665373" cy="1200329"/>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À présent, je vous présente 4 « palmes différentes », </a:t>
            </a:r>
          </a:p>
          <a:p>
            <a:r>
              <a:rPr lang="fr-FR" sz="3600" dirty="0">
                <a:solidFill>
                  <a:schemeClr val="tx1">
                    <a:lumMod val="95000"/>
                    <a:lumOff val="5000"/>
                  </a:schemeClr>
                </a:solidFill>
                <a:latin typeface="Century Gothic" panose="020B0502020202020204" pitchFamily="34" charset="0"/>
              </a:rPr>
              <a:t>même s’il y en a d’autres...</a:t>
            </a:r>
          </a:p>
        </p:txBody>
      </p:sp>
    </p:spTree>
    <p:extLst>
      <p:ext uri="{BB962C8B-B14F-4D97-AF65-F5344CB8AC3E}">
        <p14:creationId xmlns:p14="http://schemas.microsoft.com/office/powerpoint/2010/main" val="145683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12A01-633F-0E48-A386-C43D01DFB559}"/>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sp>
        <p:nvSpPr>
          <p:cNvPr id="3" name="Espace réservé du contenu 2">
            <a:extLst>
              <a:ext uri="{FF2B5EF4-FFF2-40B4-BE49-F238E27FC236}">
                <a16:creationId xmlns:a16="http://schemas.microsoft.com/office/drawing/2014/main" id="{4D3F454B-4DFE-5841-9EB8-325504C29F05}"/>
              </a:ext>
            </a:extLst>
          </p:cNvPr>
          <p:cNvSpPr>
            <a:spLocks noGrp="1"/>
          </p:cNvSpPr>
          <p:nvPr>
            <p:ph idx="1"/>
          </p:nvPr>
        </p:nvSpPr>
        <p:spPr/>
        <p:txBody>
          <a:bodyPr>
            <a:noAutofit/>
          </a:bodyPr>
          <a:lstStyle/>
          <a:p>
            <a:pPr marL="0" indent="0">
              <a:buNone/>
            </a:pPr>
            <a:r>
              <a:rPr lang="fr-CH" sz="3600" dirty="0">
                <a:solidFill>
                  <a:schemeClr val="tx1">
                    <a:lumMod val="95000"/>
                    <a:lumOff val="5000"/>
                  </a:schemeClr>
                </a:solidFill>
                <a:latin typeface="Century Gothic" panose="020B0502020202020204" pitchFamily="34" charset="0"/>
              </a:rPr>
              <a:t>Niveau 1 : </a:t>
            </a:r>
          </a:p>
          <a:p>
            <a:pPr marL="0" indent="0">
              <a:buNone/>
            </a:pPr>
            <a:r>
              <a:rPr lang="fr-CH" sz="3600" b="1" dirty="0">
                <a:solidFill>
                  <a:schemeClr val="tx1">
                    <a:lumMod val="95000"/>
                    <a:lumOff val="5000"/>
                  </a:schemeClr>
                </a:solidFill>
                <a:latin typeface="Century Gothic" panose="020B0502020202020204" pitchFamily="34" charset="0"/>
              </a:rPr>
              <a:t>répétitions exactes </a:t>
            </a:r>
            <a:r>
              <a:rPr lang="fr-CH" sz="3600" dirty="0">
                <a:solidFill>
                  <a:schemeClr val="tx1">
                    <a:lumMod val="95000"/>
                    <a:lumOff val="5000"/>
                  </a:schemeClr>
                </a:solidFill>
                <a:latin typeface="Century Gothic" panose="020B0502020202020204" pitchFamily="34" charset="0"/>
              </a:rPr>
              <a:t>du geste ou de la connaissance.</a:t>
            </a:r>
          </a:p>
          <a:p>
            <a:pPr marL="0" indent="0">
              <a:buNone/>
            </a:pPr>
            <a:endParaRPr lang="fr-CH" sz="3600" dirty="0">
              <a:solidFill>
                <a:schemeClr val="tx1">
                  <a:lumMod val="95000"/>
                  <a:lumOff val="5000"/>
                </a:schemeClr>
              </a:solidFill>
              <a:latin typeface="Century Gothic" panose="020B0502020202020204" pitchFamily="34" charset="0"/>
            </a:endParaRPr>
          </a:p>
          <a:p>
            <a:pPr marL="0" indent="0">
              <a:buNone/>
            </a:pPr>
            <a:r>
              <a:rPr lang="fr-CH" sz="3600" dirty="0">
                <a:solidFill>
                  <a:schemeClr val="tx1">
                    <a:lumMod val="95000"/>
                    <a:lumOff val="5000"/>
                  </a:schemeClr>
                </a:solidFill>
                <a:latin typeface="Century Gothic" panose="020B0502020202020204" pitchFamily="34" charset="0"/>
              </a:rPr>
              <a:t>Niveau 2: </a:t>
            </a:r>
          </a:p>
          <a:p>
            <a:pPr marL="0" indent="0">
              <a:buNone/>
            </a:pPr>
            <a:r>
              <a:rPr lang="fr-CH" sz="3600" b="1" dirty="0">
                <a:solidFill>
                  <a:schemeClr val="tx1">
                    <a:lumMod val="95000"/>
                    <a:lumOff val="5000"/>
                  </a:schemeClr>
                </a:solidFill>
                <a:latin typeface="Century Gothic" panose="020B0502020202020204" pitchFamily="34" charset="0"/>
              </a:rPr>
              <a:t>répétitions avec amélioration</a:t>
            </a:r>
            <a:r>
              <a:rPr lang="fr-CH" sz="3600" dirty="0">
                <a:solidFill>
                  <a:schemeClr val="tx1">
                    <a:lumMod val="95000"/>
                    <a:lumOff val="5000"/>
                  </a:schemeClr>
                </a:solidFill>
                <a:latin typeface="Century Gothic" panose="020B0502020202020204" pitchFamily="34" charset="0"/>
              </a:rPr>
              <a:t>.</a:t>
            </a:r>
          </a:p>
        </p:txBody>
      </p:sp>
    </p:spTree>
    <p:extLst>
      <p:ext uri="{BB962C8B-B14F-4D97-AF65-F5344CB8AC3E}">
        <p14:creationId xmlns:p14="http://schemas.microsoft.com/office/powerpoint/2010/main" val="41705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AB343-9106-274E-B95F-A60B253CF877}"/>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sp>
        <p:nvSpPr>
          <p:cNvPr id="3" name="ZoneTexte 2">
            <a:extLst>
              <a:ext uri="{FF2B5EF4-FFF2-40B4-BE49-F238E27FC236}">
                <a16:creationId xmlns:a16="http://schemas.microsoft.com/office/drawing/2014/main" id="{B654C740-25C9-4A43-8A55-B9457BBFF4AB}"/>
              </a:ext>
            </a:extLst>
          </p:cNvPr>
          <p:cNvSpPr txBox="1"/>
          <p:nvPr/>
        </p:nvSpPr>
        <p:spPr>
          <a:xfrm>
            <a:off x="3627620" y="1854767"/>
            <a:ext cx="8392041" cy="3139321"/>
          </a:xfrm>
          <a:prstGeom prst="rect">
            <a:avLst/>
          </a:prstGeom>
          <a:noFill/>
        </p:spPr>
        <p:txBody>
          <a:bodyPr wrap="none" rtlCol="0">
            <a:spAutoFit/>
          </a:bodyPr>
          <a:lstStyle/>
          <a:p>
            <a:r>
              <a:rPr lang="fr-CH" sz="3600" dirty="0">
                <a:solidFill>
                  <a:schemeClr val="tx1">
                    <a:lumMod val="95000"/>
                    <a:lumOff val="5000"/>
                  </a:schemeClr>
                </a:solidFill>
                <a:latin typeface="Century Gothic" panose="020B0502020202020204" pitchFamily="34" charset="0"/>
              </a:rPr>
              <a:t>Vertical ou progressif : </a:t>
            </a:r>
          </a:p>
          <a:p>
            <a:r>
              <a:rPr lang="fr-CH" sz="3600" b="1" dirty="0">
                <a:solidFill>
                  <a:schemeClr val="tx1">
                    <a:lumMod val="95000"/>
                    <a:lumOff val="5000"/>
                  </a:schemeClr>
                </a:solidFill>
                <a:latin typeface="Century Gothic" panose="020B0502020202020204" pitchFamily="34" charset="0"/>
              </a:rPr>
              <a:t>du simple au compliqué</a:t>
            </a:r>
            <a:r>
              <a:rPr lang="fr-CH" sz="3600" dirty="0">
                <a:solidFill>
                  <a:schemeClr val="tx1">
                    <a:lumMod val="95000"/>
                    <a:lumOff val="5000"/>
                  </a:schemeClr>
                </a:solidFill>
                <a:latin typeface="Century Gothic" panose="020B0502020202020204" pitchFamily="34" charset="0"/>
              </a:rPr>
              <a:t>.</a:t>
            </a:r>
          </a:p>
          <a:p>
            <a:endParaRPr lang="fr-CH" sz="3600" dirty="0">
              <a:solidFill>
                <a:schemeClr val="tx1">
                  <a:lumMod val="95000"/>
                  <a:lumOff val="5000"/>
                </a:schemeClr>
              </a:solidFill>
              <a:latin typeface="Century Gothic" panose="020B0502020202020204" pitchFamily="34" charset="0"/>
            </a:endParaRPr>
          </a:p>
          <a:p>
            <a:r>
              <a:rPr lang="fr-CH" sz="3600" dirty="0">
                <a:solidFill>
                  <a:schemeClr val="tx1">
                    <a:lumMod val="95000"/>
                    <a:lumOff val="5000"/>
                  </a:schemeClr>
                </a:solidFill>
                <a:latin typeface="Century Gothic" panose="020B0502020202020204" pitchFamily="34" charset="0"/>
              </a:rPr>
              <a:t>Horizontal : </a:t>
            </a:r>
          </a:p>
          <a:p>
            <a:r>
              <a:rPr lang="fr-CH" sz="3600" b="1" dirty="0">
                <a:solidFill>
                  <a:schemeClr val="tx1">
                    <a:lumMod val="95000"/>
                    <a:lumOff val="5000"/>
                  </a:schemeClr>
                </a:solidFill>
                <a:latin typeface="Century Gothic" panose="020B0502020202020204" pitchFamily="34" charset="0"/>
              </a:rPr>
              <a:t>dans une autre situation aussi facile</a:t>
            </a:r>
            <a:r>
              <a:rPr lang="fr-CH" sz="3600" dirty="0">
                <a:solidFill>
                  <a:schemeClr val="tx1">
                    <a:lumMod val="95000"/>
                    <a:lumOff val="5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417954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15A1936-469E-FD46-94BC-299A885EF2B6}"/>
              </a:ext>
            </a:extLst>
          </p:cNvPr>
          <p:cNvSpPr txBox="1"/>
          <p:nvPr/>
        </p:nvSpPr>
        <p:spPr>
          <a:xfrm>
            <a:off x="1084881" y="1689315"/>
            <a:ext cx="7952818" cy="1077218"/>
          </a:xfrm>
          <a:prstGeom prst="rect">
            <a:avLst/>
          </a:prstGeom>
          <a:noFill/>
        </p:spPr>
        <p:txBody>
          <a:bodyPr wrap="none" rtlCol="0">
            <a:spAutoFit/>
          </a:bodyPr>
          <a:lstStyle/>
          <a:p>
            <a:r>
              <a:rPr lang="fr-CH" sz="3200" dirty="0">
                <a:solidFill>
                  <a:schemeClr val="tx1">
                    <a:lumMod val="95000"/>
                    <a:lumOff val="5000"/>
                  </a:schemeClr>
                </a:solidFill>
                <a:latin typeface="Century Gothic" panose="020B0502020202020204" pitchFamily="34" charset="0"/>
              </a:rPr>
              <a:t>2. Pour favoriser l’utilisation des palmes </a:t>
            </a:r>
          </a:p>
          <a:p>
            <a:r>
              <a:rPr lang="fr-CH" sz="3200" dirty="0">
                <a:solidFill>
                  <a:schemeClr val="tx1">
                    <a:lumMod val="95000"/>
                    <a:lumOff val="5000"/>
                  </a:schemeClr>
                </a:solidFill>
                <a:latin typeface="Century Gothic" panose="020B0502020202020204" pitchFamily="34" charset="0"/>
              </a:rPr>
              <a:t>et la généralisation</a:t>
            </a:r>
            <a:r>
              <a:rPr lang="fr-CH" sz="3200" dirty="0">
                <a:solidFill>
                  <a:schemeClr val="tx1">
                    <a:lumMod val="95000"/>
                    <a:lumOff val="5000"/>
                  </a:schemeClr>
                </a:solidFill>
                <a:effectLst/>
                <a:latin typeface="Century Gothic" panose="020B0502020202020204" pitchFamily="34" charset="0"/>
              </a:rPr>
              <a:t> </a:t>
            </a:r>
            <a:endParaRPr lang="fr-FR" sz="3200" dirty="0">
              <a:solidFill>
                <a:schemeClr val="tx1">
                  <a:lumMod val="95000"/>
                  <a:lumOff val="5000"/>
                </a:schemeClr>
              </a:solidFill>
              <a:latin typeface="Century Gothic" panose="020B0502020202020204" pitchFamily="34" charset="0"/>
            </a:endParaRPr>
          </a:p>
        </p:txBody>
      </p:sp>
      <p:pic>
        <p:nvPicPr>
          <p:cNvPr id="6" name="Image 5">
            <a:extLst>
              <a:ext uri="{FF2B5EF4-FFF2-40B4-BE49-F238E27FC236}">
                <a16:creationId xmlns:a16="http://schemas.microsoft.com/office/drawing/2014/main" id="{3874BE9B-3B38-B443-AE1A-20305DEFBF91}"/>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389302" y="3087151"/>
            <a:ext cx="2772337" cy="2738461"/>
          </a:xfrm>
          <a:prstGeom prst="rect">
            <a:avLst/>
          </a:prstGeom>
        </p:spPr>
      </p:pic>
    </p:spTree>
    <p:extLst>
      <p:ext uri="{BB962C8B-B14F-4D97-AF65-F5344CB8AC3E}">
        <p14:creationId xmlns:p14="http://schemas.microsoft.com/office/powerpoint/2010/main" val="2524011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629F0D-CD2F-E946-901E-E88AB57DD7F7}"/>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Favoriser</a:t>
            </a:r>
          </a:p>
        </p:txBody>
      </p:sp>
      <p:sp>
        <p:nvSpPr>
          <p:cNvPr id="3" name="Espace réservé du contenu 2">
            <a:extLst>
              <a:ext uri="{FF2B5EF4-FFF2-40B4-BE49-F238E27FC236}">
                <a16:creationId xmlns:a16="http://schemas.microsoft.com/office/drawing/2014/main" id="{C73E2EE0-C415-5746-965A-FE5BCBD9F213}"/>
              </a:ext>
            </a:extLst>
          </p:cNvPr>
          <p:cNvSpPr>
            <a:spLocks noGrp="1"/>
          </p:cNvSpPr>
          <p:nvPr>
            <p:ph idx="1"/>
          </p:nvPr>
        </p:nvSpPr>
        <p:spPr>
          <a:xfrm>
            <a:off x="3869268" y="725714"/>
            <a:ext cx="7315200" cy="5259034"/>
          </a:xfrm>
        </p:spPr>
        <p:txBody>
          <a:bodyPr>
            <a:normAutofit/>
          </a:bodyPr>
          <a:lstStyle/>
          <a:p>
            <a:pPr marL="0" indent="0">
              <a:lnSpc>
                <a:spcPct val="100000"/>
              </a:lnSpc>
              <a:buNone/>
            </a:pPr>
            <a:r>
              <a:rPr lang="fr-CH" sz="3600" dirty="0">
                <a:solidFill>
                  <a:schemeClr val="tx1">
                    <a:lumMod val="95000"/>
                    <a:lumOff val="5000"/>
                  </a:schemeClr>
                </a:solidFill>
                <a:latin typeface="Century Gothic" panose="020B0502020202020204" pitchFamily="34" charset="0"/>
              </a:rPr>
              <a:t>- Repérer les ressemblances. </a:t>
            </a:r>
          </a:p>
          <a:p>
            <a:pPr marL="0" indent="0">
              <a:lnSpc>
                <a:spcPct val="100000"/>
              </a:lnSpc>
              <a:buNone/>
            </a:pPr>
            <a:endParaRPr lang="fr-CH" sz="3600" dirty="0">
              <a:solidFill>
                <a:schemeClr val="tx1">
                  <a:lumMod val="95000"/>
                  <a:lumOff val="5000"/>
                </a:schemeClr>
              </a:solidFill>
              <a:latin typeface="Century Gothic" panose="020B0502020202020204" pitchFamily="34" charset="0"/>
            </a:endParaRPr>
          </a:p>
          <a:p>
            <a:pPr marL="0" indent="0">
              <a:lnSpc>
                <a:spcPct val="100000"/>
              </a:lnSpc>
              <a:buNone/>
            </a:pPr>
            <a:r>
              <a:rPr lang="fr-CH" sz="3600" dirty="0">
                <a:solidFill>
                  <a:schemeClr val="tx1">
                    <a:lumMod val="95000"/>
                    <a:lumOff val="5000"/>
                  </a:schemeClr>
                </a:solidFill>
                <a:latin typeface="Century Gothic" panose="020B0502020202020204" pitchFamily="34" charset="0"/>
              </a:rPr>
              <a:t>- Reprendre des savoirs de la maison pour les utiliser à l’école. </a:t>
            </a:r>
          </a:p>
          <a:p>
            <a:pPr marL="0" indent="0">
              <a:lnSpc>
                <a:spcPct val="100000"/>
              </a:lnSpc>
              <a:buNone/>
            </a:pPr>
            <a:endParaRPr lang="fr-CH" sz="3600" dirty="0">
              <a:solidFill>
                <a:schemeClr val="tx1">
                  <a:lumMod val="95000"/>
                  <a:lumOff val="5000"/>
                </a:schemeClr>
              </a:solidFill>
              <a:latin typeface="Century Gothic" panose="020B0502020202020204" pitchFamily="34" charset="0"/>
            </a:endParaRPr>
          </a:p>
          <a:p>
            <a:pPr marL="0" indent="0">
              <a:lnSpc>
                <a:spcPct val="100000"/>
              </a:lnSpc>
              <a:buNone/>
            </a:pPr>
            <a:r>
              <a:rPr lang="fr-CH" sz="3600" dirty="0">
                <a:solidFill>
                  <a:schemeClr val="tx1">
                    <a:lumMod val="95000"/>
                    <a:lumOff val="5000"/>
                  </a:schemeClr>
                </a:solidFill>
                <a:latin typeface="Century Gothic" panose="020B0502020202020204" pitchFamily="34" charset="0"/>
              </a:rPr>
              <a:t>- Savoir que plus on est jeune et plus c’est difficile. </a:t>
            </a:r>
          </a:p>
        </p:txBody>
      </p:sp>
    </p:spTree>
    <p:extLst>
      <p:ext uri="{BB962C8B-B14F-4D97-AF65-F5344CB8AC3E}">
        <p14:creationId xmlns:p14="http://schemas.microsoft.com/office/powerpoint/2010/main" val="148969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4584B3-5BB3-024C-A28A-A7201E00BE8D}"/>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Favoriser</a:t>
            </a:r>
          </a:p>
        </p:txBody>
      </p:sp>
      <p:sp>
        <p:nvSpPr>
          <p:cNvPr id="3" name="Espace réservé du contenu 2">
            <a:extLst>
              <a:ext uri="{FF2B5EF4-FFF2-40B4-BE49-F238E27FC236}">
                <a16:creationId xmlns:a16="http://schemas.microsoft.com/office/drawing/2014/main" id="{7E9778D1-ADF5-8549-979C-A07D8F2FAD46}"/>
              </a:ext>
            </a:extLst>
          </p:cNvPr>
          <p:cNvSpPr>
            <a:spLocks noGrp="1"/>
          </p:cNvSpPr>
          <p:nvPr>
            <p:ph idx="1"/>
          </p:nvPr>
        </p:nvSpPr>
        <p:spPr/>
        <p:txBody>
          <a:bodyPr>
            <a:normAutofit/>
          </a:bodyPr>
          <a:lstStyle/>
          <a:p>
            <a:pPr marL="0" indent="0">
              <a:lnSpc>
                <a:spcPct val="100000"/>
              </a:lnSpc>
              <a:buNone/>
            </a:pPr>
            <a:r>
              <a:rPr lang="fr-CH" sz="3600" dirty="0">
                <a:solidFill>
                  <a:schemeClr val="tx1">
                    <a:lumMod val="95000"/>
                    <a:lumOff val="5000"/>
                  </a:schemeClr>
                </a:solidFill>
                <a:latin typeface="Century Gothic" panose="020B0502020202020204" pitchFamily="34" charset="0"/>
              </a:rPr>
              <a:t>- Varier les situations. </a:t>
            </a:r>
          </a:p>
          <a:p>
            <a:pPr marL="0" indent="0">
              <a:lnSpc>
                <a:spcPct val="100000"/>
              </a:lnSpc>
              <a:buNone/>
            </a:pPr>
            <a:endParaRPr lang="fr-CH" sz="3600" dirty="0">
              <a:solidFill>
                <a:schemeClr val="tx1">
                  <a:lumMod val="95000"/>
                  <a:lumOff val="5000"/>
                </a:schemeClr>
              </a:solidFill>
              <a:latin typeface="Century Gothic" panose="020B0502020202020204" pitchFamily="34" charset="0"/>
            </a:endParaRPr>
          </a:p>
          <a:p>
            <a:pPr marL="0" indent="0">
              <a:lnSpc>
                <a:spcPct val="100000"/>
              </a:lnSpc>
              <a:buNone/>
            </a:pPr>
            <a:r>
              <a:rPr lang="fr-CH" sz="3600" dirty="0">
                <a:solidFill>
                  <a:schemeClr val="tx1">
                    <a:lumMod val="95000"/>
                    <a:lumOff val="5000"/>
                  </a:schemeClr>
                </a:solidFill>
                <a:latin typeface="Century Gothic" panose="020B0502020202020204" pitchFamily="34" charset="0"/>
              </a:rPr>
              <a:t>- L’importance de prendre le temps d’analyser et classer les solutions.  </a:t>
            </a:r>
            <a:endParaRPr lang="fr-CH" dirty="0">
              <a:solidFill>
                <a:schemeClr val="tx1">
                  <a:lumMod val="95000"/>
                  <a:lumOff val="5000"/>
                </a:schemeClr>
              </a:solidFill>
            </a:endParaRPr>
          </a:p>
        </p:txBody>
      </p:sp>
    </p:spTree>
    <p:extLst>
      <p:ext uri="{BB962C8B-B14F-4D97-AF65-F5344CB8AC3E}">
        <p14:creationId xmlns:p14="http://schemas.microsoft.com/office/powerpoint/2010/main" val="3347214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71EBB7D-F7F2-3D4D-A98F-9E97C1B70E27}"/>
              </a:ext>
            </a:extLst>
          </p:cNvPr>
          <p:cNvSpPr txBox="1"/>
          <p:nvPr/>
        </p:nvSpPr>
        <p:spPr>
          <a:xfrm>
            <a:off x="1521398" y="2336799"/>
            <a:ext cx="9362912" cy="1754326"/>
          </a:xfrm>
          <a:prstGeom prst="rect">
            <a:avLst/>
          </a:prstGeom>
          <a:noFill/>
        </p:spPr>
        <p:txBody>
          <a:bodyPr wrap="square" rtlCol="0">
            <a:spAutoFit/>
          </a:bodyPr>
          <a:lstStyle/>
          <a:p>
            <a:pPr algn="ctr"/>
            <a:r>
              <a:rPr lang="fr-CH" sz="3600" dirty="0">
                <a:solidFill>
                  <a:schemeClr val="tx1">
                    <a:lumMod val="95000"/>
                    <a:lumOff val="5000"/>
                  </a:schemeClr>
                </a:solidFill>
                <a:latin typeface="Century Gothic" panose="020B0502020202020204" pitchFamily="34" charset="0"/>
              </a:rPr>
              <a:t>En fait, l’apprentissage consiste</a:t>
            </a:r>
          </a:p>
          <a:p>
            <a:pPr algn="ctr"/>
            <a:r>
              <a:rPr lang="fr-CH" sz="3600" dirty="0">
                <a:solidFill>
                  <a:schemeClr val="tx1">
                    <a:lumMod val="95000"/>
                    <a:lumOff val="5000"/>
                  </a:schemeClr>
                </a:solidFill>
                <a:latin typeface="Century Gothic" panose="020B0502020202020204" pitchFamily="34" charset="0"/>
              </a:rPr>
              <a:t> à se servir des anciennes connaissances</a:t>
            </a:r>
          </a:p>
          <a:p>
            <a:pPr algn="ctr"/>
            <a:r>
              <a:rPr lang="fr-CH" sz="3600" dirty="0">
                <a:solidFill>
                  <a:schemeClr val="tx1">
                    <a:lumMod val="95000"/>
                    <a:lumOff val="5000"/>
                  </a:schemeClr>
                </a:solidFill>
                <a:latin typeface="Century Gothic" panose="020B0502020202020204" pitchFamily="34" charset="0"/>
              </a:rPr>
              <a:t> pour en construire des nouvelles.</a:t>
            </a:r>
            <a:endParaRPr lang="fr-FR" sz="3600" dirty="0">
              <a:solidFill>
                <a:schemeClr val="tx1">
                  <a:lumMod val="95000"/>
                  <a:lumOff val="5000"/>
                </a:schemeClr>
              </a:solidFill>
            </a:endParaRPr>
          </a:p>
        </p:txBody>
      </p:sp>
    </p:spTree>
    <p:extLst>
      <p:ext uri="{BB962C8B-B14F-4D97-AF65-F5344CB8AC3E}">
        <p14:creationId xmlns:p14="http://schemas.microsoft.com/office/powerpoint/2010/main" val="4245708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7DFC80-54A2-994F-9F87-E2F7E7A54644}"/>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Favoriser</a:t>
            </a:r>
          </a:p>
        </p:txBody>
      </p:sp>
      <p:sp>
        <p:nvSpPr>
          <p:cNvPr id="3" name="Espace réservé du contenu 2">
            <a:extLst>
              <a:ext uri="{FF2B5EF4-FFF2-40B4-BE49-F238E27FC236}">
                <a16:creationId xmlns:a16="http://schemas.microsoft.com/office/drawing/2014/main" id="{41A0C729-5B00-2C42-B58E-0C6C93DE70D6}"/>
              </a:ext>
            </a:extLst>
          </p:cNvPr>
          <p:cNvSpPr>
            <a:spLocks noGrp="1"/>
          </p:cNvSpPr>
          <p:nvPr>
            <p:ph idx="1"/>
          </p:nvPr>
        </p:nvSpPr>
        <p:spPr>
          <a:xfrm>
            <a:off x="3869268" y="864108"/>
            <a:ext cx="7315200" cy="2955724"/>
          </a:xfrm>
        </p:spPr>
        <p:txBody>
          <a:bodyPr/>
          <a:lstStyle/>
          <a:p>
            <a:pPr marL="0" indent="0" algn="ctr">
              <a:buNone/>
            </a:pPr>
            <a:r>
              <a:rPr lang="fr-CH" sz="3600" dirty="0">
                <a:solidFill>
                  <a:schemeClr val="tx1">
                    <a:lumMod val="95000"/>
                    <a:lumOff val="5000"/>
                  </a:schemeClr>
                </a:solidFill>
                <a:latin typeface="Century Gothic" panose="020B0502020202020204" pitchFamily="34" charset="0"/>
              </a:rPr>
              <a:t>En bref, c’est lier les connaissances entre elles. </a:t>
            </a:r>
            <a:endParaRPr lang="fr-FR" sz="3600" dirty="0">
              <a:solidFill>
                <a:schemeClr val="tx1">
                  <a:lumMod val="95000"/>
                  <a:lumOff val="5000"/>
                </a:schemeClr>
              </a:solidFill>
              <a:latin typeface="Century Gothic" panose="020B0502020202020204" pitchFamily="34" charset="0"/>
            </a:endParaRPr>
          </a:p>
          <a:p>
            <a:pPr marL="0" indent="0">
              <a:buNone/>
            </a:pPr>
            <a:endParaRPr lang="fr-FR" dirty="0"/>
          </a:p>
        </p:txBody>
      </p:sp>
      <p:pic>
        <p:nvPicPr>
          <p:cNvPr id="4" name="Image 3">
            <a:extLst>
              <a:ext uri="{FF2B5EF4-FFF2-40B4-BE49-F238E27FC236}">
                <a16:creationId xmlns:a16="http://schemas.microsoft.com/office/drawing/2014/main" id="{7B83A899-1BF7-F04B-A6E1-854F23BFA405}"/>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6341024" y="3201584"/>
            <a:ext cx="2633743" cy="2762427"/>
          </a:xfrm>
          <a:prstGeom prst="rect">
            <a:avLst/>
          </a:prstGeom>
        </p:spPr>
      </p:pic>
    </p:spTree>
    <p:extLst>
      <p:ext uri="{BB962C8B-B14F-4D97-AF65-F5344CB8AC3E}">
        <p14:creationId xmlns:p14="http://schemas.microsoft.com/office/powerpoint/2010/main" val="2586795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3E722C4-5438-1B40-B14D-D9AE3CDA7AEA}"/>
              </a:ext>
            </a:extLst>
          </p:cNvPr>
          <p:cNvSpPr txBox="1"/>
          <p:nvPr/>
        </p:nvSpPr>
        <p:spPr>
          <a:xfrm>
            <a:off x="712921" y="1100380"/>
            <a:ext cx="10382971" cy="646331"/>
          </a:xfrm>
          <a:prstGeom prst="rect">
            <a:avLst/>
          </a:prstGeom>
          <a:noFill/>
        </p:spPr>
        <p:txBody>
          <a:bodyPr wrap="none" rtlCol="0">
            <a:spAutoFit/>
          </a:bodyPr>
          <a:lstStyle/>
          <a:p>
            <a:r>
              <a:rPr lang="fr-CH" sz="3600" dirty="0">
                <a:solidFill>
                  <a:schemeClr val="tx1">
                    <a:lumMod val="95000"/>
                    <a:lumOff val="5000"/>
                  </a:schemeClr>
                </a:solidFill>
                <a:latin typeface="Century Gothic" panose="020B0502020202020204" pitchFamily="34" charset="0"/>
              </a:rPr>
              <a:t>3. Les 4 temps nécessaires à la généralisation</a:t>
            </a:r>
            <a:r>
              <a:rPr lang="fr-CH" sz="3600" dirty="0">
                <a:solidFill>
                  <a:schemeClr val="tx1">
                    <a:lumMod val="95000"/>
                    <a:lumOff val="5000"/>
                  </a:schemeClr>
                </a:solidFill>
                <a:effectLst/>
                <a:latin typeface="Century Gothic" panose="020B0502020202020204" pitchFamily="34" charset="0"/>
              </a:rPr>
              <a:t> </a:t>
            </a:r>
            <a:endParaRPr lang="fr-FR" sz="3600" dirty="0">
              <a:solidFill>
                <a:schemeClr val="tx1">
                  <a:lumMod val="95000"/>
                  <a:lumOff val="5000"/>
                </a:schemeClr>
              </a:solidFill>
              <a:latin typeface="Century Gothic" panose="020B0502020202020204" pitchFamily="34" charset="0"/>
            </a:endParaRPr>
          </a:p>
        </p:txBody>
      </p:sp>
      <p:pic>
        <p:nvPicPr>
          <p:cNvPr id="4" name="Image 3">
            <a:extLst>
              <a:ext uri="{FF2B5EF4-FFF2-40B4-BE49-F238E27FC236}">
                <a16:creationId xmlns:a16="http://schemas.microsoft.com/office/drawing/2014/main" id="{0BE1DF74-5113-4749-9662-DD67F59832F3}"/>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500919" y="1969127"/>
            <a:ext cx="2996108" cy="3227968"/>
          </a:xfrm>
          <a:prstGeom prst="rect">
            <a:avLst/>
          </a:prstGeom>
        </p:spPr>
      </p:pic>
      <p:sp>
        <p:nvSpPr>
          <p:cNvPr id="8" name="Bulle ronde 7">
            <a:extLst>
              <a:ext uri="{FF2B5EF4-FFF2-40B4-BE49-F238E27FC236}">
                <a16:creationId xmlns:a16="http://schemas.microsoft.com/office/drawing/2014/main" id="{444D8B7E-67AC-C84B-9590-88ECE8870344}"/>
              </a:ext>
            </a:extLst>
          </p:cNvPr>
          <p:cNvSpPr/>
          <p:nvPr/>
        </p:nvSpPr>
        <p:spPr>
          <a:xfrm>
            <a:off x="5610620" y="3869741"/>
            <a:ext cx="4645742" cy="1533832"/>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Attention, il va y avoir des mots compliqués. </a:t>
            </a:r>
          </a:p>
        </p:txBody>
      </p:sp>
    </p:spTree>
    <p:extLst>
      <p:ext uri="{BB962C8B-B14F-4D97-AF65-F5344CB8AC3E}">
        <p14:creationId xmlns:p14="http://schemas.microsoft.com/office/powerpoint/2010/main" val="3542432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0009375-C8E2-6147-B8A2-908BA36D52A3}"/>
              </a:ext>
            </a:extLst>
          </p:cNvPr>
          <p:cNvSpPr txBox="1"/>
          <p:nvPr/>
        </p:nvSpPr>
        <p:spPr>
          <a:xfrm>
            <a:off x="2055064" y="1618938"/>
            <a:ext cx="8363099" cy="3816429"/>
          </a:xfrm>
          <a:prstGeom prst="rect">
            <a:avLst/>
          </a:prstGeom>
          <a:noFill/>
        </p:spPr>
        <p:txBody>
          <a:bodyPr wrap="square" rtlCol="0">
            <a:spAutoFit/>
          </a:bodyPr>
          <a:lstStyle/>
          <a:p>
            <a:pPr lvl="0" algn="ctr"/>
            <a:r>
              <a:rPr lang="fr-CH" sz="3200" b="1" dirty="0">
                <a:solidFill>
                  <a:schemeClr val="tx1">
                    <a:lumMod val="95000"/>
                    <a:lumOff val="5000"/>
                  </a:schemeClr>
                </a:solidFill>
                <a:latin typeface="Century Gothic" panose="020B0502020202020204" pitchFamily="34" charset="0"/>
              </a:rPr>
              <a:t>Contextualisation </a:t>
            </a:r>
          </a:p>
          <a:p>
            <a:pPr lvl="0" algn="ctr"/>
            <a:r>
              <a:rPr lang="fr-CH" sz="3200" b="1" dirty="0">
                <a:solidFill>
                  <a:schemeClr val="tx1">
                    <a:lumMod val="95000"/>
                    <a:lumOff val="5000"/>
                  </a:schemeClr>
                </a:solidFill>
                <a:latin typeface="Century Gothic" panose="020B0502020202020204" pitchFamily="34" charset="0"/>
              </a:rPr>
              <a:t> </a:t>
            </a:r>
          </a:p>
          <a:p>
            <a:pPr lvl="0" algn="ctr"/>
            <a:r>
              <a:rPr lang="fr-CH" sz="3200" b="1" dirty="0">
                <a:solidFill>
                  <a:schemeClr val="tx1">
                    <a:lumMod val="95000"/>
                    <a:lumOff val="5000"/>
                  </a:schemeClr>
                </a:solidFill>
                <a:latin typeface="Century Gothic" panose="020B0502020202020204" pitchFamily="34" charset="0"/>
              </a:rPr>
              <a:t>Dé-contextualisation</a:t>
            </a:r>
          </a:p>
          <a:p>
            <a:pPr lvl="0" algn="ctr"/>
            <a:r>
              <a:rPr lang="fr-CH" sz="3200" b="1" dirty="0">
                <a:solidFill>
                  <a:schemeClr val="tx1">
                    <a:lumMod val="95000"/>
                    <a:lumOff val="5000"/>
                  </a:schemeClr>
                </a:solidFill>
                <a:latin typeface="Century Gothic" panose="020B0502020202020204" pitchFamily="34" charset="0"/>
              </a:rPr>
              <a:t> </a:t>
            </a:r>
          </a:p>
          <a:p>
            <a:pPr lvl="0" algn="ctr"/>
            <a:r>
              <a:rPr lang="fr-CH" sz="3200" b="1" dirty="0" err="1">
                <a:solidFill>
                  <a:schemeClr val="tx1">
                    <a:lumMod val="95000"/>
                    <a:lumOff val="5000"/>
                  </a:schemeClr>
                </a:solidFill>
                <a:latin typeface="Century Gothic" panose="020B0502020202020204" pitchFamily="34" charset="0"/>
              </a:rPr>
              <a:t>Re</a:t>
            </a:r>
            <a:r>
              <a:rPr lang="fr-CH" sz="3200" b="1" dirty="0">
                <a:solidFill>
                  <a:schemeClr val="tx1">
                    <a:lumMod val="95000"/>
                    <a:lumOff val="5000"/>
                  </a:schemeClr>
                </a:solidFill>
                <a:latin typeface="Century Gothic" panose="020B0502020202020204" pitchFamily="34" charset="0"/>
              </a:rPr>
              <a:t>-contextualisation</a:t>
            </a:r>
          </a:p>
          <a:p>
            <a:pPr lvl="0" algn="ctr"/>
            <a:r>
              <a:rPr lang="fr-CH" sz="3200" b="1" dirty="0">
                <a:solidFill>
                  <a:schemeClr val="tx1">
                    <a:lumMod val="95000"/>
                    <a:lumOff val="5000"/>
                  </a:schemeClr>
                </a:solidFill>
                <a:latin typeface="Century Gothic" panose="020B0502020202020204" pitchFamily="34" charset="0"/>
              </a:rPr>
              <a:t> </a:t>
            </a:r>
          </a:p>
          <a:p>
            <a:pPr lvl="0" algn="ctr"/>
            <a:r>
              <a:rPr lang="fr-CH" sz="3200" b="1" dirty="0">
                <a:solidFill>
                  <a:schemeClr val="tx1">
                    <a:lumMod val="95000"/>
                    <a:lumOff val="5000"/>
                  </a:schemeClr>
                </a:solidFill>
                <a:latin typeface="Century Gothic" panose="020B0502020202020204" pitchFamily="34" charset="0"/>
              </a:rPr>
              <a:t>Généralisation</a:t>
            </a:r>
          </a:p>
          <a:p>
            <a:endParaRPr lang="fr-FR" dirty="0"/>
          </a:p>
        </p:txBody>
      </p:sp>
    </p:spTree>
    <p:extLst>
      <p:ext uri="{BB962C8B-B14F-4D97-AF65-F5344CB8AC3E}">
        <p14:creationId xmlns:p14="http://schemas.microsoft.com/office/powerpoint/2010/main" val="417702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FB049D-139E-8F4C-91E9-126083FFE507}"/>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4 temps</a:t>
            </a:r>
            <a:r>
              <a:rPr lang="fr-FR" dirty="0">
                <a:solidFill>
                  <a:schemeClr val="tx1">
                    <a:lumMod val="95000"/>
                    <a:lumOff val="5000"/>
                  </a:schemeClr>
                </a:solidFill>
              </a:rPr>
              <a:t> </a:t>
            </a:r>
          </a:p>
        </p:txBody>
      </p:sp>
      <p:sp>
        <p:nvSpPr>
          <p:cNvPr id="3" name="Espace réservé du contenu 2">
            <a:extLst>
              <a:ext uri="{FF2B5EF4-FFF2-40B4-BE49-F238E27FC236}">
                <a16:creationId xmlns:a16="http://schemas.microsoft.com/office/drawing/2014/main" id="{561C2C26-1182-8E43-B32E-0E3637049742}"/>
              </a:ext>
            </a:extLst>
          </p:cNvPr>
          <p:cNvSpPr>
            <a:spLocks noGrp="1"/>
          </p:cNvSpPr>
          <p:nvPr>
            <p:ph idx="1"/>
          </p:nvPr>
        </p:nvSpPr>
        <p:spPr>
          <a:xfrm>
            <a:off x="3869268" y="294468"/>
            <a:ext cx="7315200" cy="5690280"/>
          </a:xfrm>
        </p:spPr>
        <p:txBody>
          <a:bodyPr>
            <a:normAutofit/>
          </a:bodyPr>
          <a:lstStyle/>
          <a:p>
            <a:pPr marL="0" indent="0">
              <a:buNone/>
            </a:pPr>
            <a:endParaRPr lang="fr-CH" dirty="0">
              <a:solidFill>
                <a:schemeClr val="tx1">
                  <a:lumMod val="95000"/>
                  <a:lumOff val="5000"/>
                </a:schemeClr>
              </a:solidFill>
              <a:latin typeface="Century Gothic" panose="020B0502020202020204" pitchFamily="34" charset="0"/>
            </a:endParaRPr>
          </a:p>
          <a:p>
            <a:pPr marL="0" lvl="0" indent="0">
              <a:buNone/>
            </a:pPr>
            <a:r>
              <a:rPr lang="fr-CH" sz="3600" dirty="0">
                <a:solidFill>
                  <a:schemeClr val="tx1">
                    <a:lumMod val="95000"/>
                    <a:lumOff val="5000"/>
                  </a:schemeClr>
                </a:solidFill>
                <a:latin typeface="Century Gothic" panose="020B0502020202020204" pitchFamily="34" charset="0"/>
              </a:rPr>
              <a:t>C’est </a:t>
            </a:r>
            <a:r>
              <a:rPr lang="fr-CH" sz="3600" b="1" dirty="0">
                <a:solidFill>
                  <a:schemeClr val="tx1">
                    <a:lumMod val="95000"/>
                    <a:lumOff val="5000"/>
                  </a:schemeClr>
                </a:solidFill>
                <a:latin typeface="Century Gothic" panose="020B0502020202020204" pitchFamily="34" charset="0"/>
              </a:rPr>
              <a:t>une situation </a:t>
            </a:r>
            <a:r>
              <a:rPr lang="fr-CH" sz="3600" dirty="0">
                <a:solidFill>
                  <a:schemeClr val="tx1">
                    <a:lumMod val="95000"/>
                    <a:lumOff val="5000"/>
                  </a:schemeClr>
                </a:solidFill>
                <a:latin typeface="Century Gothic" panose="020B0502020202020204" pitchFamily="34" charset="0"/>
              </a:rPr>
              <a:t>particulière </a:t>
            </a:r>
          </a:p>
          <a:p>
            <a:pPr marL="0" lvl="0" indent="0">
              <a:buNone/>
            </a:pPr>
            <a:endParaRPr lang="fr-CH" sz="3600" dirty="0">
              <a:solidFill>
                <a:schemeClr val="tx1">
                  <a:lumMod val="95000"/>
                  <a:lumOff val="5000"/>
                </a:schemeClr>
              </a:solidFill>
              <a:latin typeface="Century Gothic" panose="020B0502020202020204" pitchFamily="34" charset="0"/>
            </a:endParaRPr>
          </a:p>
          <a:p>
            <a:pPr marL="0" lvl="0" indent="0">
              <a:buNone/>
            </a:pPr>
            <a:r>
              <a:rPr lang="fr-CH" sz="3600" dirty="0">
                <a:solidFill>
                  <a:schemeClr val="tx1">
                    <a:lumMod val="95000"/>
                    <a:lumOff val="5000"/>
                  </a:schemeClr>
                </a:solidFill>
                <a:latin typeface="Century Gothic" panose="020B0502020202020204" pitchFamily="34" charset="0"/>
              </a:rPr>
              <a:t>ici et maintenant = un contexte</a:t>
            </a:r>
            <a:endParaRPr lang="fr-FR" dirty="0">
              <a:solidFill>
                <a:schemeClr val="tx1">
                  <a:lumMod val="95000"/>
                  <a:lumOff val="5000"/>
                </a:schemeClr>
              </a:solidFill>
            </a:endParaRPr>
          </a:p>
        </p:txBody>
      </p:sp>
      <p:sp>
        <p:nvSpPr>
          <p:cNvPr id="4" name="ZoneTexte 3">
            <a:extLst>
              <a:ext uri="{FF2B5EF4-FFF2-40B4-BE49-F238E27FC236}">
                <a16:creationId xmlns:a16="http://schemas.microsoft.com/office/drawing/2014/main" id="{49C68594-DAD1-F342-8E7E-C19FE889D98F}"/>
              </a:ext>
            </a:extLst>
          </p:cNvPr>
          <p:cNvSpPr txBox="1"/>
          <p:nvPr/>
        </p:nvSpPr>
        <p:spPr>
          <a:xfrm>
            <a:off x="3869268" y="1123837"/>
            <a:ext cx="4078361" cy="646331"/>
          </a:xfrm>
          <a:prstGeom prst="rect">
            <a:avLst/>
          </a:prstGeom>
          <a:noFill/>
        </p:spPr>
        <p:txBody>
          <a:bodyPr wrap="none" rtlCol="0">
            <a:spAutoFit/>
          </a:bodyPr>
          <a:lstStyle/>
          <a:p>
            <a:r>
              <a:rPr lang="fr-CH" sz="3600" b="1" dirty="0">
                <a:solidFill>
                  <a:schemeClr val="tx1">
                    <a:lumMod val="95000"/>
                    <a:lumOff val="5000"/>
                  </a:schemeClr>
                </a:solidFill>
                <a:latin typeface="Century Gothic" panose="020B0502020202020204" pitchFamily="34" charset="0"/>
              </a:rPr>
              <a:t>Contextualisation</a:t>
            </a:r>
            <a:endParaRPr lang="fr-FR" sz="3600" dirty="0">
              <a:solidFill>
                <a:schemeClr val="tx1">
                  <a:lumMod val="95000"/>
                  <a:lumOff val="5000"/>
                </a:schemeClr>
              </a:solidFill>
            </a:endParaRPr>
          </a:p>
        </p:txBody>
      </p:sp>
    </p:spTree>
    <p:extLst>
      <p:ext uri="{BB962C8B-B14F-4D97-AF65-F5344CB8AC3E}">
        <p14:creationId xmlns:p14="http://schemas.microsoft.com/office/powerpoint/2010/main" val="2914218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ED05859-6EA7-B24F-ABF7-55D78676E8BE}"/>
              </a:ext>
            </a:extLst>
          </p:cNvPr>
          <p:cNvSpPr txBox="1"/>
          <p:nvPr/>
        </p:nvSpPr>
        <p:spPr>
          <a:xfrm>
            <a:off x="3569110" y="694141"/>
            <a:ext cx="8448147" cy="5078313"/>
          </a:xfrm>
          <a:prstGeom prst="rect">
            <a:avLst/>
          </a:prstGeom>
          <a:noFill/>
        </p:spPr>
        <p:txBody>
          <a:bodyPr wrap="none" rtlCol="0">
            <a:spAutoFit/>
          </a:bodyPr>
          <a:lstStyle/>
          <a:p>
            <a:r>
              <a:rPr lang="fr-CH" sz="3600" b="1" dirty="0">
                <a:solidFill>
                  <a:schemeClr val="tx1">
                    <a:lumMod val="95000"/>
                    <a:lumOff val="5000"/>
                  </a:schemeClr>
                </a:solidFill>
                <a:latin typeface="Century Gothic" panose="020B0502020202020204" pitchFamily="34" charset="0"/>
              </a:rPr>
              <a:t>Dé-contextualisation</a:t>
            </a:r>
          </a:p>
          <a:p>
            <a:endParaRPr lang="fr-CH" sz="3600" dirty="0">
              <a:solidFill>
                <a:schemeClr val="tx1">
                  <a:lumMod val="95000"/>
                  <a:lumOff val="5000"/>
                </a:schemeClr>
              </a:solidFill>
              <a:latin typeface="Century Gothic" panose="020B0502020202020204" pitchFamily="34" charset="0"/>
            </a:endParaRPr>
          </a:p>
          <a:p>
            <a:r>
              <a:rPr lang="fr-CH" sz="3600" dirty="0">
                <a:solidFill>
                  <a:schemeClr val="tx1">
                    <a:lumMod val="95000"/>
                    <a:lumOff val="5000"/>
                  </a:schemeClr>
                </a:solidFill>
                <a:latin typeface="Century Gothic" panose="020B0502020202020204" pitchFamily="34" charset="0"/>
              </a:rPr>
              <a:t>Qu’est-ce que je suis en train </a:t>
            </a:r>
          </a:p>
          <a:p>
            <a:r>
              <a:rPr lang="fr-CH" sz="3600" dirty="0">
                <a:solidFill>
                  <a:schemeClr val="tx1">
                    <a:lumMod val="95000"/>
                    <a:lumOff val="5000"/>
                  </a:schemeClr>
                </a:solidFill>
                <a:latin typeface="Century Gothic" panose="020B0502020202020204" pitchFamily="34" charset="0"/>
              </a:rPr>
              <a:t>d’apprendre ? </a:t>
            </a:r>
          </a:p>
          <a:p>
            <a:endParaRPr lang="fr-CH" sz="3600" dirty="0">
              <a:solidFill>
                <a:schemeClr val="tx1">
                  <a:lumMod val="95000"/>
                  <a:lumOff val="5000"/>
                </a:schemeClr>
              </a:solidFill>
              <a:latin typeface="Century Gothic" panose="020B0502020202020204" pitchFamily="34" charset="0"/>
            </a:endParaRPr>
          </a:p>
          <a:p>
            <a:pPr marL="342900" indent="-342900">
              <a:buFontTx/>
              <a:buChar char="-"/>
            </a:pPr>
            <a:r>
              <a:rPr lang="fr-CH" sz="3600" dirty="0">
                <a:solidFill>
                  <a:schemeClr val="tx1">
                    <a:lumMod val="95000"/>
                    <a:lumOff val="5000"/>
                  </a:schemeClr>
                </a:solidFill>
                <a:latin typeface="Century Gothic" panose="020B0502020202020204" pitchFamily="34" charset="0"/>
              </a:rPr>
              <a:t>Prendre le temps de penser sur ses </a:t>
            </a:r>
          </a:p>
          <a:p>
            <a:r>
              <a:rPr lang="fr-CH" sz="3600" dirty="0">
                <a:solidFill>
                  <a:schemeClr val="tx1">
                    <a:lumMod val="95000"/>
                    <a:lumOff val="5000"/>
                  </a:schemeClr>
                </a:solidFill>
                <a:latin typeface="Century Gothic" panose="020B0502020202020204" pitchFamily="34" charset="0"/>
              </a:rPr>
              <a:t>   pensées.</a:t>
            </a:r>
          </a:p>
          <a:p>
            <a:pPr marL="342900" indent="-342900">
              <a:buFontTx/>
              <a:buChar char="-"/>
            </a:pPr>
            <a:r>
              <a:rPr lang="fr-CH" sz="3600" dirty="0">
                <a:solidFill>
                  <a:schemeClr val="tx1">
                    <a:lumMod val="95000"/>
                    <a:lumOff val="5000"/>
                  </a:schemeClr>
                </a:solidFill>
                <a:latin typeface="Century Gothic" panose="020B0502020202020204" pitchFamily="34" charset="0"/>
              </a:rPr>
              <a:t>Comprendre l’intérêt de l’exercice.</a:t>
            </a:r>
          </a:p>
          <a:p>
            <a:pPr marL="342900" indent="-342900">
              <a:buFontTx/>
              <a:buChar char="-"/>
            </a:pPr>
            <a:r>
              <a:rPr lang="fr-CH" sz="3600" dirty="0">
                <a:solidFill>
                  <a:schemeClr val="tx1">
                    <a:lumMod val="95000"/>
                    <a:lumOff val="5000"/>
                  </a:schemeClr>
                </a:solidFill>
                <a:latin typeface="Century Gothic" panose="020B0502020202020204" pitchFamily="34" charset="0"/>
              </a:rPr>
              <a:t>Reconnaitre les points importants.</a:t>
            </a:r>
            <a:endParaRPr lang="fr-FR" sz="3600" dirty="0">
              <a:solidFill>
                <a:schemeClr val="tx1">
                  <a:lumMod val="95000"/>
                  <a:lumOff val="5000"/>
                </a:schemeClr>
              </a:solidFill>
            </a:endParaRPr>
          </a:p>
        </p:txBody>
      </p:sp>
      <p:sp>
        <p:nvSpPr>
          <p:cNvPr id="7" name="Titre 1">
            <a:extLst>
              <a:ext uri="{FF2B5EF4-FFF2-40B4-BE49-F238E27FC236}">
                <a16:creationId xmlns:a16="http://schemas.microsoft.com/office/drawing/2014/main" id="{382084D1-DE28-9948-9CED-BAD9BFDA1C76}"/>
              </a:ext>
            </a:extLst>
          </p:cNvPr>
          <p:cNvSpPr>
            <a:spLocks noGrp="1"/>
          </p:cNvSpPr>
          <p:nvPr>
            <p:ph type="title"/>
          </p:nvPr>
        </p:nvSpPr>
        <p:spPr>
          <a:xfrm>
            <a:off x="64809" y="3057993"/>
            <a:ext cx="2947482" cy="734995"/>
          </a:xfrm>
        </p:spPr>
        <p:txBody>
          <a:bodyPr/>
          <a:lstStyle/>
          <a:p>
            <a:r>
              <a:rPr lang="fr-FR" sz="3600" spc="-60" dirty="0">
                <a:solidFill>
                  <a:schemeClr val="tx1">
                    <a:lumMod val="95000"/>
                    <a:lumOff val="5000"/>
                  </a:schemeClr>
                </a:solidFill>
                <a:latin typeface="Century Gothic" panose="020B0502020202020204" pitchFamily="34" charset="0"/>
              </a:rPr>
              <a:t>Les 4 temps </a:t>
            </a:r>
          </a:p>
        </p:txBody>
      </p:sp>
    </p:spTree>
    <p:extLst>
      <p:ext uri="{BB962C8B-B14F-4D97-AF65-F5344CB8AC3E}">
        <p14:creationId xmlns:p14="http://schemas.microsoft.com/office/powerpoint/2010/main" val="242986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44E7645-6B33-744F-9917-A2FF8C41EEAF}"/>
              </a:ext>
            </a:extLst>
          </p:cNvPr>
          <p:cNvSpPr txBox="1">
            <a:spLocks/>
          </p:cNvSpPr>
          <p:nvPr/>
        </p:nvSpPr>
        <p:spPr>
          <a:xfrm>
            <a:off x="135496" y="1249047"/>
            <a:ext cx="2947482"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fr-FR" dirty="0">
                <a:solidFill>
                  <a:schemeClr val="tx1">
                    <a:lumMod val="95000"/>
                    <a:lumOff val="5000"/>
                  </a:schemeClr>
                </a:solidFill>
                <a:latin typeface="Century Gothic" panose="020B0502020202020204" pitchFamily="34" charset="0"/>
              </a:rPr>
              <a:t>Les 4 temps</a:t>
            </a:r>
            <a:r>
              <a:rPr lang="fr-FR" dirty="0">
                <a:solidFill>
                  <a:schemeClr val="tx1">
                    <a:lumMod val="95000"/>
                    <a:lumOff val="5000"/>
                  </a:schemeClr>
                </a:solidFill>
              </a:rPr>
              <a:t> </a:t>
            </a:r>
          </a:p>
        </p:txBody>
      </p:sp>
      <p:sp>
        <p:nvSpPr>
          <p:cNvPr id="5" name="ZoneTexte 4">
            <a:extLst>
              <a:ext uri="{FF2B5EF4-FFF2-40B4-BE49-F238E27FC236}">
                <a16:creationId xmlns:a16="http://schemas.microsoft.com/office/drawing/2014/main" id="{25CBC8D2-18A7-AC42-B6E8-10C6C7D0CF9B}"/>
              </a:ext>
            </a:extLst>
          </p:cNvPr>
          <p:cNvSpPr txBox="1"/>
          <p:nvPr/>
        </p:nvSpPr>
        <p:spPr>
          <a:xfrm>
            <a:off x="3716261" y="2881140"/>
            <a:ext cx="7156126" cy="2031325"/>
          </a:xfrm>
          <a:prstGeom prst="rect">
            <a:avLst/>
          </a:prstGeom>
          <a:noFill/>
        </p:spPr>
        <p:txBody>
          <a:bodyPr wrap="none" rtlCol="0">
            <a:spAutoFit/>
          </a:bodyPr>
          <a:lstStyle/>
          <a:p>
            <a:r>
              <a:rPr lang="fr-CH" sz="3600" dirty="0">
                <a:solidFill>
                  <a:schemeClr val="tx1">
                    <a:lumMod val="95000"/>
                    <a:lumOff val="5000"/>
                  </a:schemeClr>
                </a:solidFill>
                <a:latin typeface="Century Gothic" panose="020B0502020202020204" pitchFamily="34" charset="0"/>
              </a:rPr>
              <a:t>Réutilisation des compétences </a:t>
            </a:r>
          </a:p>
          <a:p>
            <a:r>
              <a:rPr lang="fr-CH" sz="3600" dirty="0">
                <a:solidFill>
                  <a:schemeClr val="tx1">
                    <a:lumMod val="95000"/>
                    <a:lumOff val="5000"/>
                  </a:schemeClr>
                </a:solidFill>
                <a:latin typeface="Century Gothic" panose="020B0502020202020204" pitchFamily="34" charset="0"/>
              </a:rPr>
              <a:t>dans une nouvelle situation.  </a:t>
            </a:r>
          </a:p>
          <a:p>
            <a:r>
              <a:rPr lang="fr-CH" sz="3600" dirty="0">
                <a:solidFill>
                  <a:schemeClr val="tx1">
                    <a:lumMod val="95000"/>
                    <a:lumOff val="5000"/>
                  </a:schemeClr>
                </a:solidFill>
                <a:latin typeface="Century Gothic" panose="020B0502020202020204" pitchFamily="34" charset="0"/>
              </a:rPr>
              <a:t>(réinvestissement)</a:t>
            </a:r>
          </a:p>
          <a:p>
            <a:endParaRPr lang="fr-FR" dirty="0"/>
          </a:p>
        </p:txBody>
      </p:sp>
      <p:sp>
        <p:nvSpPr>
          <p:cNvPr id="2" name="ZoneTexte 1">
            <a:extLst>
              <a:ext uri="{FF2B5EF4-FFF2-40B4-BE49-F238E27FC236}">
                <a16:creationId xmlns:a16="http://schemas.microsoft.com/office/drawing/2014/main" id="{E50A88BA-F63F-6242-AE9B-CC359CBBCBDF}"/>
              </a:ext>
            </a:extLst>
          </p:cNvPr>
          <p:cNvSpPr txBox="1"/>
          <p:nvPr/>
        </p:nvSpPr>
        <p:spPr>
          <a:xfrm>
            <a:off x="3716261" y="1249047"/>
            <a:ext cx="4769254" cy="923330"/>
          </a:xfrm>
          <a:prstGeom prst="rect">
            <a:avLst/>
          </a:prstGeom>
          <a:noFill/>
        </p:spPr>
        <p:txBody>
          <a:bodyPr wrap="none" rtlCol="0">
            <a:spAutoFit/>
          </a:bodyPr>
          <a:lstStyle/>
          <a:p>
            <a:r>
              <a:rPr lang="fr-CH" sz="3600" b="1" dirty="0">
                <a:solidFill>
                  <a:schemeClr val="tx1">
                    <a:lumMod val="95000"/>
                    <a:lumOff val="5000"/>
                  </a:schemeClr>
                </a:solidFill>
                <a:latin typeface="Century Gothic" panose="020B0502020202020204" pitchFamily="34" charset="0"/>
              </a:rPr>
              <a:t>Re-contextualisation</a:t>
            </a:r>
          </a:p>
          <a:p>
            <a:endParaRPr lang="fr-FR" dirty="0"/>
          </a:p>
        </p:txBody>
      </p:sp>
    </p:spTree>
    <p:extLst>
      <p:ext uri="{BB962C8B-B14F-4D97-AF65-F5344CB8AC3E}">
        <p14:creationId xmlns:p14="http://schemas.microsoft.com/office/powerpoint/2010/main" val="2847993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3EE56A3C-41C7-C44C-BAFA-A1B9A17B0B1D}"/>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fr-FR" dirty="0">
                <a:solidFill>
                  <a:schemeClr val="tx1">
                    <a:lumMod val="95000"/>
                    <a:lumOff val="5000"/>
                  </a:schemeClr>
                </a:solidFill>
                <a:latin typeface="Century Gothic" panose="020B0502020202020204" pitchFamily="34" charset="0"/>
              </a:rPr>
              <a:t>Les 4 temps</a:t>
            </a:r>
            <a:r>
              <a:rPr lang="fr-FR" dirty="0">
                <a:solidFill>
                  <a:schemeClr val="tx1">
                    <a:lumMod val="95000"/>
                    <a:lumOff val="5000"/>
                  </a:schemeClr>
                </a:solidFill>
              </a:rPr>
              <a:t> </a:t>
            </a:r>
          </a:p>
        </p:txBody>
      </p:sp>
      <p:sp>
        <p:nvSpPr>
          <p:cNvPr id="4" name="ZoneTexte 3">
            <a:extLst>
              <a:ext uri="{FF2B5EF4-FFF2-40B4-BE49-F238E27FC236}">
                <a16:creationId xmlns:a16="http://schemas.microsoft.com/office/drawing/2014/main" id="{AB747B0E-1226-D84A-998E-EFE8DFCC6F02}"/>
              </a:ext>
            </a:extLst>
          </p:cNvPr>
          <p:cNvSpPr txBox="1"/>
          <p:nvPr/>
        </p:nvSpPr>
        <p:spPr>
          <a:xfrm>
            <a:off x="3567659" y="2316432"/>
            <a:ext cx="7847020" cy="3693319"/>
          </a:xfrm>
          <a:prstGeom prst="rect">
            <a:avLst/>
          </a:prstGeom>
          <a:noFill/>
        </p:spPr>
        <p:txBody>
          <a:bodyPr wrap="none" rtlCol="0">
            <a:spAutoFit/>
          </a:bodyPr>
          <a:lstStyle/>
          <a:p>
            <a:pPr lvl="0"/>
            <a:r>
              <a:rPr lang="fr-CH" sz="3600" dirty="0">
                <a:solidFill>
                  <a:schemeClr val="tx1">
                    <a:lumMod val="95000"/>
                    <a:lumOff val="5000"/>
                  </a:schemeClr>
                </a:solidFill>
                <a:latin typeface="Century Gothic" panose="020B0502020202020204" pitchFamily="34" charset="0"/>
              </a:rPr>
              <a:t>C’est la capacité d’utiliser </a:t>
            </a:r>
          </a:p>
          <a:p>
            <a:pPr lvl="0"/>
            <a:r>
              <a:rPr lang="fr-CH" sz="3600" dirty="0">
                <a:solidFill>
                  <a:schemeClr val="tx1">
                    <a:lumMod val="95000"/>
                    <a:lumOff val="5000"/>
                  </a:schemeClr>
                </a:solidFill>
                <a:latin typeface="Century Gothic" panose="020B0502020202020204" pitchFamily="34" charset="0"/>
              </a:rPr>
              <a:t>les apprentissages effectués dans </a:t>
            </a:r>
          </a:p>
          <a:p>
            <a:pPr lvl="0"/>
            <a:r>
              <a:rPr lang="fr-CH" sz="3600" dirty="0">
                <a:solidFill>
                  <a:schemeClr val="tx1">
                    <a:lumMod val="95000"/>
                    <a:lumOff val="5000"/>
                  </a:schemeClr>
                </a:solidFill>
                <a:latin typeface="Century Gothic" panose="020B0502020202020204" pitchFamily="34" charset="0"/>
              </a:rPr>
              <a:t>n’importe quel contexte. </a:t>
            </a:r>
          </a:p>
          <a:p>
            <a:pPr lvl="0"/>
            <a:endParaRPr lang="fr-CH" sz="3600" dirty="0">
              <a:solidFill>
                <a:schemeClr val="tx1">
                  <a:lumMod val="95000"/>
                  <a:lumOff val="5000"/>
                </a:schemeClr>
              </a:solidFill>
              <a:latin typeface="Century Gothic" panose="020B0502020202020204" pitchFamily="34" charset="0"/>
            </a:endParaRPr>
          </a:p>
          <a:p>
            <a:pPr lvl="0"/>
            <a:r>
              <a:rPr lang="fr-CH" sz="3600" dirty="0">
                <a:solidFill>
                  <a:schemeClr val="tx1">
                    <a:lumMod val="95000"/>
                    <a:lumOff val="5000"/>
                  </a:schemeClr>
                </a:solidFill>
                <a:latin typeface="Century Gothic" panose="020B0502020202020204" pitchFamily="34" charset="0"/>
              </a:rPr>
              <a:t>Ce qui donne un sens à ce que </a:t>
            </a:r>
          </a:p>
          <a:p>
            <a:pPr lvl="0"/>
            <a:r>
              <a:rPr lang="fr-CH" sz="3600" dirty="0">
                <a:solidFill>
                  <a:schemeClr val="tx1">
                    <a:lumMod val="95000"/>
                    <a:lumOff val="5000"/>
                  </a:schemeClr>
                </a:solidFill>
                <a:latin typeface="Century Gothic" panose="020B0502020202020204" pitchFamily="34" charset="0"/>
              </a:rPr>
              <a:t>l’on fait. </a:t>
            </a:r>
          </a:p>
          <a:p>
            <a:endParaRPr lang="fr-FR" dirty="0"/>
          </a:p>
        </p:txBody>
      </p:sp>
      <p:sp>
        <p:nvSpPr>
          <p:cNvPr id="2" name="ZoneTexte 1">
            <a:extLst>
              <a:ext uri="{FF2B5EF4-FFF2-40B4-BE49-F238E27FC236}">
                <a16:creationId xmlns:a16="http://schemas.microsoft.com/office/drawing/2014/main" id="{AD794ED8-0CD8-1040-902E-3AE395232EBF}"/>
              </a:ext>
            </a:extLst>
          </p:cNvPr>
          <p:cNvSpPr txBox="1"/>
          <p:nvPr/>
        </p:nvSpPr>
        <p:spPr>
          <a:xfrm>
            <a:off x="3567659" y="1123837"/>
            <a:ext cx="3441968" cy="923330"/>
          </a:xfrm>
          <a:prstGeom prst="rect">
            <a:avLst/>
          </a:prstGeom>
          <a:noFill/>
        </p:spPr>
        <p:txBody>
          <a:bodyPr wrap="none" rtlCol="0">
            <a:spAutoFit/>
          </a:bodyPr>
          <a:lstStyle/>
          <a:p>
            <a:r>
              <a:rPr lang="fr-CH" sz="3600" b="1" dirty="0">
                <a:solidFill>
                  <a:schemeClr val="tx1">
                    <a:lumMod val="95000"/>
                    <a:lumOff val="5000"/>
                  </a:schemeClr>
                </a:solidFill>
                <a:latin typeface="Century Gothic" panose="020B0502020202020204" pitchFamily="34" charset="0"/>
              </a:rPr>
              <a:t>Généralisation</a:t>
            </a:r>
          </a:p>
          <a:p>
            <a:endParaRPr lang="fr-FR" dirty="0">
              <a:solidFill>
                <a:schemeClr val="tx1">
                  <a:lumMod val="95000"/>
                  <a:lumOff val="5000"/>
                </a:schemeClr>
              </a:solidFill>
            </a:endParaRPr>
          </a:p>
        </p:txBody>
      </p:sp>
    </p:spTree>
    <p:extLst>
      <p:ext uri="{BB962C8B-B14F-4D97-AF65-F5344CB8AC3E}">
        <p14:creationId xmlns:p14="http://schemas.microsoft.com/office/powerpoint/2010/main" val="12174738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310D32-9C22-3748-A8E5-0C47C484EE94}"/>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Les 4 temps</a:t>
            </a:r>
          </a:p>
        </p:txBody>
      </p:sp>
      <p:sp>
        <p:nvSpPr>
          <p:cNvPr id="3" name="Espace réservé du contenu 2">
            <a:extLst>
              <a:ext uri="{FF2B5EF4-FFF2-40B4-BE49-F238E27FC236}">
                <a16:creationId xmlns:a16="http://schemas.microsoft.com/office/drawing/2014/main" id="{7640FEEC-F1AE-B941-A87F-7F3DE5BD359E}"/>
              </a:ext>
            </a:extLst>
          </p:cNvPr>
          <p:cNvSpPr>
            <a:spLocks noGrp="1"/>
          </p:cNvSpPr>
          <p:nvPr>
            <p:ph idx="1"/>
          </p:nvPr>
        </p:nvSpPr>
        <p:spPr>
          <a:xfrm>
            <a:off x="3662790" y="864108"/>
            <a:ext cx="7315200" cy="5120640"/>
          </a:xfrm>
        </p:spPr>
        <p:txBody>
          <a:bodyPr/>
          <a:lstStyle/>
          <a:p>
            <a:pPr marL="0" indent="0">
              <a:buNone/>
            </a:pPr>
            <a:r>
              <a:rPr lang="fr-CH" sz="3600" b="1" dirty="0">
                <a:solidFill>
                  <a:schemeClr val="tx1">
                    <a:lumMod val="95000"/>
                    <a:lumOff val="5000"/>
                  </a:schemeClr>
                </a:solidFill>
                <a:latin typeface="Century Gothic" panose="020B0502020202020204" pitchFamily="34" charset="0"/>
              </a:rPr>
              <a:t>La généralisation n’est jamais terminée, puisque l’on est constamment face à des nouveautés.</a:t>
            </a:r>
          </a:p>
          <a:p>
            <a:pPr marL="0" indent="0">
              <a:buNone/>
            </a:pPr>
            <a:endParaRPr lang="fr-FR" dirty="0"/>
          </a:p>
        </p:txBody>
      </p:sp>
    </p:spTree>
    <p:extLst>
      <p:ext uri="{BB962C8B-B14F-4D97-AF65-F5344CB8AC3E}">
        <p14:creationId xmlns:p14="http://schemas.microsoft.com/office/powerpoint/2010/main" val="3832458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1F07784-B227-D842-92CB-96F378519596}"/>
              </a:ext>
            </a:extLst>
          </p:cNvPr>
          <p:cNvSpPr txBox="1"/>
          <p:nvPr/>
        </p:nvSpPr>
        <p:spPr>
          <a:xfrm>
            <a:off x="1162374" y="1487838"/>
            <a:ext cx="5982728" cy="584775"/>
          </a:xfrm>
          <a:prstGeom prst="rect">
            <a:avLst/>
          </a:prstGeom>
          <a:noFill/>
        </p:spPr>
        <p:txBody>
          <a:bodyPr wrap="none" rtlCol="0">
            <a:spAutoFit/>
          </a:bodyPr>
          <a:lstStyle/>
          <a:p>
            <a:r>
              <a:rPr lang="fr-CH" sz="3200" dirty="0">
                <a:solidFill>
                  <a:schemeClr val="tx1">
                    <a:lumMod val="95000"/>
                    <a:lumOff val="5000"/>
                  </a:schemeClr>
                </a:solidFill>
                <a:latin typeface="Century Gothic" panose="020B0502020202020204" pitchFamily="34" charset="0"/>
              </a:rPr>
              <a:t>4. Quelques pistes concrètes</a:t>
            </a:r>
            <a:r>
              <a:rPr lang="fr-CH" sz="3200" dirty="0">
                <a:solidFill>
                  <a:schemeClr val="tx1">
                    <a:lumMod val="95000"/>
                    <a:lumOff val="5000"/>
                  </a:schemeClr>
                </a:solidFill>
                <a:effectLst/>
                <a:latin typeface="Century Gothic" panose="020B0502020202020204" pitchFamily="34" charset="0"/>
              </a:rPr>
              <a:t> </a:t>
            </a:r>
            <a:endParaRPr lang="fr-FR" sz="3200" dirty="0">
              <a:solidFill>
                <a:schemeClr val="tx1">
                  <a:lumMod val="95000"/>
                  <a:lumOff val="5000"/>
                </a:schemeClr>
              </a:solidFill>
              <a:latin typeface="Century Gothic" panose="020B0502020202020204" pitchFamily="34" charset="0"/>
            </a:endParaRPr>
          </a:p>
        </p:txBody>
      </p:sp>
      <p:pic>
        <p:nvPicPr>
          <p:cNvPr id="4" name="Image 3">
            <a:extLst>
              <a:ext uri="{FF2B5EF4-FFF2-40B4-BE49-F238E27FC236}">
                <a16:creationId xmlns:a16="http://schemas.microsoft.com/office/drawing/2014/main" id="{BE7BC8D1-AA46-004E-BB91-C51F8217388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6416349" y="2751591"/>
            <a:ext cx="3714508" cy="2605900"/>
          </a:xfrm>
          <a:prstGeom prst="rect">
            <a:avLst/>
          </a:prstGeom>
        </p:spPr>
      </p:pic>
    </p:spTree>
    <p:extLst>
      <p:ext uri="{BB962C8B-B14F-4D97-AF65-F5344CB8AC3E}">
        <p14:creationId xmlns:p14="http://schemas.microsoft.com/office/powerpoint/2010/main" val="4283732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246BFF7-C7E2-FB47-B72B-3FD522E3C3A3}"/>
              </a:ext>
            </a:extLst>
          </p:cNvPr>
          <p:cNvSpPr txBox="1"/>
          <p:nvPr/>
        </p:nvSpPr>
        <p:spPr>
          <a:xfrm>
            <a:off x="597716" y="1972525"/>
            <a:ext cx="11016157" cy="2308324"/>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Je vais te présenter, en les lisant à haute voix,</a:t>
            </a:r>
          </a:p>
          <a:p>
            <a:r>
              <a:rPr lang="fr-FR" sz="3600" dirty="0">
                <a:solidFill>
                  <a:schemeClr val="tx1">
                    <a:lumMod val="95000"/>
                    <a:lumOff val="5000"/>
                  </a:schemeClr>
                </a:solidFill>
                <a:latin typeface="Century Gothic" panose="020B0502020202020204" pitchFamily="34" charset="0"/>
              </a:rPr>
              <a:t>14 pistes pour aider à faire des liens.</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Je t’encourage à en retenir 3 pour commencer.</a:t>
            </a:r>
            <a:r>
              <a:rPr lang="fr-FR" dirty="0">
                <a:solidFill>
                  <a:schemeClr val="tx1">
                    <a:lumMod val="95000"/>
                    <a:lumOff val="5000"/>
                  </a:schemeClr>
                </a:solidFill>
              </a:rPr>
              <a:t> </a:t>
            </a:r>
          </a:p>
        </p:txBody>
      </p:sp>
    </p:spTree>
    <p:extLst>
      <p:ext uri="{BB962C8B-B14F-4D97-AF65-F5344CB8AC3E}">
        <p14:creationId xmlns:p14="http://schemas.microsoft.com/office/powerpoint/2010/main" val="220492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797341-DB39-C44F-8E00-A6B2C5C34FF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Des pistes</a:t>
            </a:r>
          </a:p>
        </p:txBody>
      </p:sp>
      <p:sp>
        <p:nvSpPr>
          <p:cNvPr id="3" name="Espace réservé du contenu 2">
            <a:extLst>
              <a:ext uri="{FF2B5EF4-FFF2-40B4-BE49-F238E27FC236}">
                <a16:creationId xmlns:a16="http://schemas.microsoft.com/office/drawing/2014/main" id="{E51CEC09-4659-0241-92FE-6DD62FC1D53D}"/>
              </a:ext>
            </a:extLst>
          </p:cNvPr>
          <p:cNvSpPr>
            <a:spLocks noGrp="1"/>
          </p:cNvSpPr>
          <p:nvPr>
            <p:ph idx="1"/>
          </p:nvPr>
        </p:nvSpPr>
        <p:spPr>
          <a:xfrm>
            <a:off x="3869267" y="864108"/>
            <a:ext cx="7718129" cy="5120640"/>
          </a:xfrm>
        </p:spPr>
        <p:txBody>
          <a:bodyPr>
            <a:normAutofit/>
          </a:bodyPr>
          <a:lstStyle/>
          <a:p>
            <a:pPr marL="0" indent="0">
              <a:buNone/>
            </a:pPr>
            <a:r>
              <a:rPr lang="fr-CH" sz="3200" dirty="0">
                <a:solidFill>
                  <a:schemeClr val="tx1">
                    <a:lumMod val="95000"/>
                    <a:lumOff val="5000"/>
                  </a:schemeClr>
                </a:solidFill>
                <a:latin typeface="Century Gothic" panose="020B0502020202020204" pitchFamily="34" charset="0"/>
              </a:rPr>
              <a:t>- Expliquer à un·e camarade à quoi sert ce que l’on apprend. </a:t>
            </a:r>
          </a:p>
          <a:p>
            <a:pPr>
              <a:buFontTx/>
              <a:buChar char="-"/>
            </a:pPr>
            <a:endParaRPr lang="fr-CH" sz="3200" dirty="0">
              <a:solidFill>
                <a:schemeClr val="tx1">
                  <a:lumMod val="95000"/>
                  <a:lumOff val="5000"/>
                </a:schemeClr>
              </a:solidFill>
              <a:latin typeface="Century Gothic" panose="020B0502020202020204" pitchFamily="34" charset="0"/>
            </a:endParaRPr>
          </a:p>
          <a:p>
            <a:pPr marL="0" indent="0">
              <a:buNone/>
            </a:pPr>
            <a:r>
              <a:rPr lang="fr-CH" sz="3200" dirty="0">
                <a:solidFill>
                  <a:schemeClr val="tx1">
                    <a:lumMod val="95000"/>
                    <a:lumOff val="5000"/>
                  </a:schemeClr>
                </a:solidFill>
                <a:latin typeface="Century Gothic" panose="020B0502020202020204" pitchFamily="34" charset="0"/>
              </a:rPr>
              <a:t>- Repérer les liens entre les exercices. </a:t>
            </a:r>
            <a:br>
              <a:rPr lang="fr-CH" sz="3200" dirty="0">
                <a:solidFill>
                  <a:schemeClr val="tx1">
                    <a:lumMod val="95000"/>
                    <a:lumOff val="5000"/>
                  </a:schemeClr>
                </a:solidFill>
                <a:latin typeface="Century Gothic" panose="020B0502020202020204" pitchFamily="34" charset="0"/>
              </a:rPr>
            </a:br>
            <a:r>
              <a:rPr lang="fr-CH" sz="1400" dirty="0">
                <a:solidFill>
                  <a:schemeClr val="tx1">
                    <a:lumMod val="95000"/>
                    <a:lumOff val="5000"/>
                  </a:schemeClr>
                </a:solidFill>
                <a:latin typeface="Century Gothic" panose="020B0502020202020204" pitchFamily="34" charset="0"/>
              </a:rPr>
              <a:t>(C’est comme…)  </a:t>
            </a:r>
          </a:p>
          <a:p>
            <a:pPr marL="0" indent="0">
              <a:buNone/>
            </a:pPr>
            <a:endParaRPr lang="fr-CH" sz="3200" dirty="0">
              <a:solidFill>
                <a:schemeClr val="tx1">
                  <a:lumMod val="95000"/>
                  <a:lumOff val="5000"/>
                </a:schemeClr>
              </a:solidFill>
              <a:latin typeface="Century Gothic" panose="020B0502020202020204" pitchFamily="34" charset="0"/>
            </a:endParaRPr>
          </a:p>
          <a:p>
            <a:pPr marL="0" indent="0">
              <a:buNone/>
            </a:pPr>
            <a:r>
              <a:rPr lang="fr-CH" sz="3200" dirty="0">
                <a:solidFill>
                  <a:schemeClr val="tx1">
                    <a:lumMod val="95000"/>
                    <a:lumOff val="5000"/>
                  </a:schemeClr>
                </a:solidFill>
                <a:latin typeface="Century Gothic" panose="020B0502020202020204" pitchFamily="34" charset="0"/>
              </a:rPr>
              <a:t>- Distinguer les exercices. </a:t>
            </a:r>
            <a:br>
              <a:rPr lang="fr-CH" sz="3200" dirty="0">
                <a:solidFill>
                  <a:schemeClr val="tx1">
                    <a:lumMod val="95000"/>
                    <a:lumOff val="5000"/>
                  </a:schemeClr>
                </a:solidFill>
                <a:latin typeface="Century Gothic" panose="020B0502020202020204" pitchFamily="34" charset="0"/>
              </a:rPr>
            </a:br>
            <a:r>
              <a:rPr lang="fr-CH" sz="1400" dirty="0">
                <a:solidFill>
                  <a:schemeClr val="tx1">
                    <a:lumMod val="95000"/>
                    <a:lumOff val="5000"/>
                  </a:schemeClr>
                </a:solidFill>
                <a:latin typeface="Century Gothic" panose="020B0502020202020204" pitchFamily="34" charset="0"/>
              </a:rPr>
              <a:t>(Dire en quoi ils sont différents ?)</a:t>
            </a:r>
          </a:p>
          <a:p>
            <a:pPr marL="0" indent="0">
              <a:buNone/>
            </a:pPr>
            <a:endParaRPr lang="fr-CH" sz="3200" dirty="0">
              <a:solidFill>
                <a:schemeClr val="tx1">
                  <a:lumMod val="95000"/>
                  <a:lumOff val="5000"/>
                </a:schemeClr>
              </a:solidFill>
              <a:latin typeface="Century Gothic" panose="020B0502020202020204" pitchFamily="34" charset="0"/>
            </a:endParaRPr>
          </a:p>
          <a:p>
            <a:pPr marL="0" indent="0">
              <a:buNone/>
            </a:pPr>
            <a:r>
              <a:rPr lang="fr-CH" sz="3200" dirty="0">
                <a:solidFill>
                  <a:schemeClr val="tx1">
                    <a:lumMod val="95000"/>
                    <a:lumOff val="5000"/>
                  </a:schemeClr>
                </a:solidFill>
                <a:latin typeface="Century Gothic" panose="020B0502020202020204" pitchFamily="34" charset="0"/>
              </a:rPr>
              <a:t>- Voir les différents contextes.</a:t>
            </a:r>
          </a:p>
        </p:txBody>
      </p:sp>
    </p:spTree>
    <p:extLst>
      <p:ext uri="{BB962C8B-B14F-4D97-AF65-F5344CB8AC3E}">
        <p14:creationId xmlns:p14="http://schemas.microsoft.com/office/powerpoint/2010/main" val="405834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9EC6EB-EEFD-FD4D-989A-896CC785E17C}"/>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Des pistes</a:t>
            </a:r>
            <a:endParaRPr lang="fr-FR" dirty="0">
              <a:solidFill>
                <a:schemeClr val="tx1">
                  <a:lumMod val="95000"/>
                  <a:lumOff val="5000"/>
                </a:schemeClr>
              </a:solidFill>
            </a:endParaRPr>
          </a:p>
        </p:txBody>
      </p:sp>
      <p:sp>
        <p:nvSpPr>
          <p:cNvPr id="3" name="ZoneTexte 2">
            <a:extLst>
              <a:ext uri="{FF2B5EF4-FFF2-40B4-BE49-F238E27FC236}">
                <a16:creationId xmlns:a16="http://schemas.microsoft.com/office/drawing/2014/main" id="{22238E3F-8D1B-554A-B946-8EE725E1631E}"/>
              </a:ext>
            </a:extLst>
          </p:cNvPr>
          <p:cNvSpPr txBox="1"/>
          <p:nvPr/>
        </p:nvSpPr>
        <p:spPr>
          <a:xfrm>
            <a:off x="3864077" y="531328"/>
            <a:ext cx="7180171" cy="5786199"/>
          </a:xfrm>
          <a:prstGeom prst="rect">
            <a:avLst/>
          </a:prstGeom>
          <a:noFill/>
        </p:spPr>
        <p:txBody>
          <a:bodyPr wrap="none" rtlCol="0">
            <a:spAutoFit/>
          </a:bodyPr>
          <a:lstStyle/>
          <a:p>
            <a:r>
              <a:rPr lang="fr-CH" sz="3200" dirty="0">
                <a:solidFill>
                  <a:schemeClr val="tx1">
                    <a:lumMod val="95000"/>
                    <a:lumOff val="5000"/>
                  </a:schemeClr>
                </a:solidFill>
                <a:latin typeface="Century Gothic" panose="020B0502020202020204" pitchFamily="34" charset="0"/>
              </a:rPr>
              <a:t>- Se regarder penser.</a:t>
            </a:r>
          </a:p>
          <a:p>
            <a:endParaRPr lang="fr-CH" sz="3200" dirty="0">
              <a:solidFill>
                <a:schemeClr val="tx1">
                  <a:lumMod val="95000"/>
                  <a:lumOff val="5000"/>
                </a:schemeClr>
              </a:solidFill>
              <a:latin typeface="Century Gothic" panose="020B0502020202020204" pitchFamily="34" charset="0"/>
            </a:endParaRPr>
          </a:p>
          <a:p>
            <a:r>
              <a:rPr lang="fr-CH" sz="3200" dirty="0">
                <a:solidFill>
                  <a:schemeClr val="tx1">
                    <a:lumMod val="95000"/>
                    <a:lumOff val="5000"/>
                  </a:schemeClr>
                </a:solidFill>
                <a:latin typeface="Century Gothic" panose="020B0502020202020204" pitchFamily="34" charset="0"/>
              </a:rPr>
              <a:t>- Faire des résumés.</a:t>
            </a:r>
          </a:p>
          <a:p>
            <a:endParaRPr lang="fr-CH" sz="3200" dirty="0">
              <a:solidFill>
                <a:schemeClr val="tx1">
                  <a:lumMod val="95000"/>
                  <a:lumOff val="5000"/>
                </a:schemeClr>
              </a:solidFill>
              <a:latin typeface="Century Gothic" panose="020B0502020202020204" pitchFamily="34" charset="0"/>
            </a:endParaRPr>
          </a:p>
          <a:p>
            <a:r>
              <a:rPr lang="fr-CH" sz="3200" dirty="0">
                <a:solidFill>
                  <a:schemeClr val="tx1">
                    <a:lumMod val="95000"/>
                    <a:lumOff val="5000"/>
                  </a:schemeClr>
                </a:solidFill>
                <a:latin typeface="Century Gothic" panose="020B0502020202020204" pitchFamily="34" charset="0"/>
              </a:rPr>
              <a:t>- Se poser des questions. </a:t>
            </a:r>
          </a:p>
          <a:p>
            <a:endParaRPr lang="fr-CH" sz="3200" dirty="0">
              <a:solidFill>
                <a:schemeClr val="tx1">
                  <a:lumMod val="95000"/>
                  <a:lumOff val="5000"/>
                </a:schemeClr>
              </a:solidFill>
              <a:latin typeface="Century Gothic" panose="020B0502020202020204" pitchFamily="34" charset="0"/>
            </a:endParaRPr>
          </a:p>
          <a:p>
            <a:r>
              <a:rPr lang="fr-CH" sz="3200" dirty="0">
                <a:solidFill>
                  <a:schemeClr val="tx1">
                    <a:lumMod val="95000"/>
                    <a:lumOff val="5000"/>
                  </a:schemeClr>
                </a:solidFill>
                <a:latin typeface="Century Gothic" panose="020B0502020202020204" pitchFamily="34" charset="0"/>
              </a:rPr>
              <a:t>- Vérifier si on comprend ce qui est </a:t>
            </a:r>
          </a:p>
          <a:p>
            <a:r>
              <a:rPr lang="fr-CH" sz="3200" dirty="0">
                <a:solidFill>
                  <a:schemeClr val="tx1">
                    <a:lumMod val="95000"/>
                    <a:lumOff val="5000"/>
                  </a:schemeClr>
                </a:solidFill>
                <a:latin typeface="Century Gothic" panose="020B0502020202020204" pitchFamily="34" charset="0"/>
              </a:rPr>
              <a:t>demandé. </a:t>
            </a:r>
            <a:r>
              <a:rPr lang="fr-CH" sz="1400" dirty="0">
                <a:solidFill>
                  <a:schemeClr val="tx1">
                    <a:lumMod val="95000"/>
                    <a:lumOff val="5000"/>
                  </a:schemeClr>
                </a:solidFill>
                <a:latin typeface="Century Gothic" panose="020B0502020202020204" pitchFamily="34" charset="0"/>
              </a:rPr>
              <a:t>(relire la consigne)</a:t>
            </a:r>
          </a:p>
          <a:p>
            <a:endParaRPr lang="fr-CH" sz="3200" dirty="0">
              <a:solidFill>
                <a:schemeClr val="tx1">
                  <a:lumMod val="95000"/>
                  <a:lumOff val="5000"/>
                </a:schemeClr>
              </a:solidFill>
              <a:latin typeface="Century Gothic" panose="020B0502020202020204" pitchFamily="34" charset="0"/>
            </a:endParaRPr>
          </a:p>
          <a:p>
            <a:r>
              <a:rPr lang="fr-CH" sz="3200" dirty="0">
                <a:solidFill>
                  <a:schemeClr val="tx1">
                    <a:lumMod val="95000"/>
                    <a:lumOff val="5000"/>
                  </a:schemeClr>
                </a:solidFill>
                <a:latin typeface="Century Gothic" panose="020B0502020202020204" pitchFamily="34" charset="0"/>
              </a:rPr>
              <a:t>- Dire avec ses mots ce que l’on </a:t>
            </a:r>
          </a:p>
          <a:p>
            <a:r>
              <a:rPr lang="fr-CH" sz="3200" dirty="0">
                <a:solidFill>
                  <a:schemeClr val="tx1">
                    <a:lumMod val="95000"/>
                    <a:lumOff val="5000"/>
                  </a:schemeClr>
                </a:solidFill>
                <a:latin typeface="Century Gothic" panose="020B0502020202020204" pitchFamily="34" charset="0"/>
              </a:rPr>
              <a:t>comprend.</a:t>
            </a:r>
          </a:p>
          <a:p>
            <a:endParaRPr lang="fr-FR" dirty="0"/>
          </a:p>
        </p:txBody>
      </p:sp>
    </p:spTree>
    <p:extLst>
      <p:ext uri="{BB962C8B-B14F-4D97-AF65-F5344CB8AC3E}">
        <p14:creationId xmlns:p14="http://schemas.microsoft.com/office/powerpoint/2010/main" val="1095993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5E3E82-9DE5-984E-A0B6-FE139794C48B}"/>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Des pistes</a:t>
            </a:r>
          </a:p>
        </p:txBody>
      </p:sp>
      <p:sp>
        <p:nvSpPr>
          <p:cNvPr id="3" name="Espace réservé du contenu 2">
            <a:extLst>
              <a:ext uri="{FF2B5EF4-FFF2-40B4-BE49-F238E27FC236}">
                <a16:creationId xmlns:a16="http://schemas.microsoft.com/office/drawing/2014/main" id="{35B5E29F-1981-D74B-B6B6-5AD0CE287176}"/>
              </a:ext>
            </a:extLst>
          </p:cNvPr>
          <p:cNvSpPr>
            <a:spLocks noGrp="1"/>
          </p:cNvSpPr>
          <p:nvPr>
            <p:ph idx="1"/>
          </p:nvPr>
        </p:nvSpPr>
        <p:spPr>
          <a:xfrm>
            <a:off x="3851338" y="466076"/>
            <a:ext cx="7820708" cy="5916704"/>
          </a:xfrm>
        </p:spPr>
        <p:txBody>
          <a:bodyPr>
            <a:normAutofit fontScale="70000" lnSpcReduction="20000"/>
          </a:bodyPr>
          <a:lstStyle/>
          <a:p>
            <a:pPr marL="0" indent="0" algn="just">
              <a:buNone/>
            </a:pPr>
            <a:r>
              <a:rPr lang="fr-CH" b="1" dirty="0">
                <a:latin typeface="Century Gothic" panose="020B0502020202020204" pitchFamily="34" charset="0"/>
              </a:rPr>
              <a:t> </a:t>
            </a:r>
            <a:endParaRPr lang="fr-CH" dirty="0">
              <a:solidFill>
                <a:schemeClr val="tx1">
                  <a:lumMod val="95000"/>
                  <a:lumOff val="5000"/>
                </a:schemeClr>
              </a:solidFill>
              <a:latin typeface="Century Gothic" panose="020B0502020202020204" pitchFamily="34" charset="0"/>
            </a:endParaRPr>
          </a:p>
          <a:p>
            <a:pPr marL="0" indent="0">
              <a:buNone/>
            </a:pPr>
            <a:r>
              <a:rPr lang="fr-CH" sz="3600" dirty="0">
                <a:solidFill>
                  <a:schemeClr val="tx1">
                    <a:lumMod val="95000"/>
                    <a:lumOff val="5000"/>
                  </a:schemeClr>
                </a:solidFill>
                <a:latin typeface="Century Gothic" panose="020B0502020202020204" pitchFamily="34" charset="0"/>
              </a:rPr>
              <a:t>- </a:t>
            </a:r>
            <a:r>
              <a:rPr lang="fr-CH" sz="4600" dirty="0">
                <a:solidFill>
                  <a:schemeClr val="tx1">
                    <a:lumMod val="95000"/>
                    <a:lumOff val="5000"/>
                  </a:schemeClr>
                </a:solidFill>
                <a:latin typeface="Century Gothic" panose="020B0502020202020204" pitchFamily="34" charset="0"/>
              </a:rPr>
              <a:t>Voir si c’est le même objectif. </a:t>
            </a:r>
          </a:p>
          <a:p>
            <a:pPr marL="0" indent="0">
              <a:buNone/>
            </a:pPr>
            <a:endParaRPr lang="fr-CH" sz="4600" dirty="0">
              <a:solidFill>
                <a:schemeClr val="tx1">
                  <a:lumMod val="95000"/>
                  <a:lumOff val="5000"/>
                </a:schemeClr>
              </a:solidFill>
              <a:latin typeface="Century Gothic" panose="020B0502020202020204" pitchFamily="34" charset="0"/>
            </a:endParaRPr>
          </a:p>
          <a:p>
            <a:pPr marL="0" indent="0">
              <a:buNone/>
            </a:pPr>
            <a:r>
              <a:rPr lang="fr-CH" sz="4600" dirty="0">
                <a:solidFill>
                  <a:schemeClr val="tx1">
                    <a:lumMod val="95000"/>
                    <a:lumOff val="5000"/>
                  </a:schemeClr>
                </a:solidFill>
                <a:latin typeface="Century Gothic" panose="020B0502020202020204" pitchFamily="34" charset="0"/>
              </a:rPr>
              <a:t>- Donner des exemples et des contre-exemples.</a:t>
            </a:r>
          </a:p>
          <a:p>
            <a:pPr marL="0" indent="0">
              <a:buNone/>
            </a:pPr>
            <a:endParaRPr lang="fr-CH" sz="4600" dirty="0">
              <a:solidFill>
                <a:schemeClr val="tx1">
                  <a:lumMod val="95000"/>
                  <a:lumOff val="5000"/>
                </a:schemeClr>
              </a:solidFill>
              <a:latin typeface="Century Gothic" panose="020B0502020202020204" pitchFamily="34" charset="0"/>
            </a:endParaRPr>
          </a:p>
          <a:p>
            <a:pPr marL="0" indent="0">
              <a:buNone/>
            </a:pPr>
            <a:r>
              <a:rPr lang="fr-CH" sz="4600" dirty="0">
                <a:solidFill>
                  <a:schemeClr val="tx1">
                    <a:lumMod val="95000"/>
                    <a:lumOff val="5000"/>
                  </a:schemeClr>
                </a:solidFill>
                <a:latin typeface="Century Gothic" panose="020B0502020202020204" pitchFamily="34" charset="0"/>
              </a:rPr>
              <a:t>- Distinguer le fond et la forme.</a:t>
            </a:r>
            <a:br>
              <a:rPr lang="fr-CH" sz="4600" dirty="0">
                <a:solidFill>
                  <a:schemeClr val="tx1">
                    <a:lumMod val="95000"/>
                    <a:lumOff val="5000"/>
                  </a:schemeClr>
                </a:solidFill>
                <a:latin typeface="Century Gothic" panose="020B0502020202020204" pitchFamily="34" charset="0"/>
              </a:rPr>
            </a:br>
            <a:r>
              <a:rPr lang="fr-CH" dirty="0">
                <a:solidFill>
                  <a:schemeClr val="tx1">
                    <a:lumMod val="95000"/>
                    <a:lumOff val="5000"/>
                  </a:schemeClr>
                </a:solidFill>
                <a:latin typeface="Century Gothic" panose="020B0502020202020204" pitchFamily="34" charset="0"/>
              </a:rPr>
              <a:t>(Le fond, c’est que j’apprends et la forme, c’est l’exercice)</a:t>
            </a:r>
          </a:p>
          <a:p>
            <a:pPr marL="0" indent="0">
              <a:buNone/>
            </a:pPr>
            <a:endParaRPr lang="fr-CH" sz="4600" dirty="0">
              <a:solidFill>
                <a:schemeClr val="tx1">
                  <a:lumMod val="95000"/>
                  <a:lumOff val="5000"/>
                </a:schemeClr>
              </a:solidFill>
              <a:latin typeface="Century Gothic" panose="020B0502020202020204" pitchFamily="34" charset="0"/>
            </a:endParaRPr>
          </a:p>
          <a:p>
            <a:pPr marL="0" indent="0">
              <a:buNone/>
            </a:pPr>
            <a:r>
              <a:rPr lang="fr-CH" sz="4600" dirty="0">
                <a:solidFill>
                  <a:schemeClr val="tx1">
                    <a:lumMod val="95000"/>
                    <a:lumOff val="5000"/>
                  </a:schemeClr>
                </a:solidFill>
                <a:latin typeface="Century Gothic" panose="020B0502020202020204" pitchFamily="34" charset="0"/>
              </a:rPr>
              <a:t>- Présenter globalement la tâche.</a:t>
            </a:r>
          </a:p>
          <a:p>
            <a:pPr marL="0" indent="0">
              <a:buNone/>
            </a:pPr>
            <a:endParaRPr lang="fr-CH" sz="4600" dirty="0">
              <a:solidFill>
                <a:schemeClr val="tx1">
                  <a:lumMod val="95000"/>
                  <a:lumOff val="5000"/>
                </a:schemeClr>
              </a:solidFill>
              <a:latin typeface="Century Gothic" panose="020B0502020202020204" pitchFamily="34" charset="0"/>
            </a:endParaRPr>
          </a:p>
          <a:p>
            <a:pPr marL="0" indent="0">
              <a:buNone/>
            </a:pPr>
            <a:r>
              <a:rPr lang="fr-CH" sz="4600" dirty="0">
                <a:solidFill>
                  <a:schemeClr val="tx1">
                    <a:lumMod val="95000"/>
                    <a:lumOff val="5000"/>
                  </a:schemeClr>
                </a:solidFill>
                <a:latin typeface="Century Gothic" panose="020B0502020202020204" pitchFamily="34" charset="0"/>
              </a:rPr>
              <a:t>- Favoriser les discussions sur le sujet.</a:t>
            </a:r>
          </a:p>
          <a:p>
            <a:pPr marL="0" indent="0">
              <a:buNone/>
            </a:pPr>
            <a:endParaRPr lang="fr-FR" dirty="0"/>
          </a:p>
        </p:txBody>
      </p:sp>
    </p:spTree>
    <p:extLst>
      <p:ext uri="{BB962C8B-B14F-4D97-AF65-F5344CB8AC3E}">
        <p14:creationId xmlns:p14="http://schemas.microsoft.com/office/powerpoint/2010/main" val="1526269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FD5A770-1419-BC49-AD7F-E201CE8EA97B}"/>
              </a:ext>
            </a:extLst>
          </p:cNvPr>
          <p:cNvSpPr txBox="1"/>
          <p:nvPr/>
        </p:nvSpPr>
        <p:spPr>
          <a:xfrm>
            <a:off x="830755" y="2536722"/>
            <a:ext cx="10399001" cy="1200329"/>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Par deux, je vous invite à vous dire les 3 pistes </a:t>
            </a:r>
          </a:p>
          <a:p>
            <a:r>
              <a:rPr lang="fr-FR" sz="3600" dirty="0">
                <a:solidFill>
                  <a:schemeClr val="tx1">
                    <a:lumMod val="95000"/>
                    <a:lumOff val="5000"/>
                  </a:schemeClr>
                </a:solidFill>
                <a:latin typeface="Century Gothic" panose="020B0502020202020204" pitchFamily="34" charset="0"/>
              </a:rPr>
              <a:t>que vous avez retenues. </a:t>
            </a:r>
          </a:p>
        </p:txBody>
      </p:sp>
    </p:spTree>
    <p:extLst>
      <p:ext uri="{BB962C8B-B14F-4D97-AF65-F5344CB8AC3E}">
        <p14:creationId xmlns:p14="http://schemas.microsoft.com/office/powerpoint/2010/main" val="174271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340BF7E-E359-0F4E-B2A1-FBD7705E6FAA}"/>
              </a:ext>
            </a:extLst>
          </p:cNvPr>
          <p:cNvSpPr txBox="1"/>
          <p:nvPr/>
        </p:nvSpPr>
        <p:spPr>
          <a:xfrm>
            <a:off x="4446494" y="3281082"/>
            <a:ext cx="2201244"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En bref…</a:t>
            </a:r>
          </a:p>
        </p:txBody>
      </p:sp>
    </p:spTree>
    <p:extLst>
      <p:ext uri="{BB962C8B-B14F-4D97-AF65-F5344CB8AC3E}">
        <p14:creationId xmlns:p14="http://schemas.microsoft.com/office/powerpoint/2010/main" val="283588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78D78D-5D7D-1A4A-B0B1-267C3B0CBAB6}"/>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Des pistes</a:t>
            </a:r>
          </a:p>
        </p:txBody>
      </p:sp>
      <p:sp>
        <p:nvSpPr>
          <p:cNvPr id="4" name="Bulle ronde 3">
            <a:extLst>
              <a:ext uri="{FF2B5EF4-FFF2-40B4-BE49-F238E27FC236}">
                <a16:creationId xmlns:a16="http://schemas.microsoft.com/office/drawing/2014/main" id="{79449B67-C61C-E543-A5E7-85A9F8E9CEFF}"/>
              </a:ext>
            </a:extLst>
          </p:cNvPr>
          <p:cNvSpPr/>
          <p:nvPr/>
        </p:nvSpPr>
        <p:spPr>
          <a:xfrm>
            <a:off x="3539613" y="268942"/>
            <a:ext cx="7993626" cy="4996232"/>
          </a:xfrm>
          <a:prstGeom prst="wedgeEllipseCallout">
            <a:avLst>
              <a:gd name="adj1" fmla="val -34866"/>
              <a:gd name="adj2" fmla="val 51165"/>
            </a:avLst>
          </a:prstGeom>
        </p:spPr>
        <p:style>
          <a:lnRef idx="2">
            <a:schemeClr val="accent1"/>
          </a:lnRef>
          <a:fillRef idx="1">
            <a:schemeClr val="lt1"/>
          </a:fillRef>
          <a:effectRef idx="0">
            <a:schemeClr val="accent1"/>
          </a:effectRef>
          <a:fontRef idx="minor">
            <a:schemeClr val="dk1"/>
          </a:fontRef>
        </p:style>
        <p:txBody>
          <a:bodyPr rtlCol="0" anchor="ctr"/>
          <a:lstStyle/>
          <a:p>
            <a:endParaRPr lang="fr-CH" sz="2800" dirty="0">
              <a:solidFill>
                <a:schemeClr val="tx1">
                  <a:lumMod val="95000"/>
                  <a:lumOff val="5000"/>
                </a:schemeClr>
              </a:solidFill>
              <a:latin typeface="Century Gothic" panose="020B0502020202020204" pitchFamily="34" charset="0"/>
            </a:endParaRPr>
          </a:p>
          <a:p>
            <a:r>
              <a:rPr lang="fr-CH" sz="2400" dirty="0">
                <a:solidFill>
                  <a:schemeClr val="tx1">
                    <a:lumMod val="95000"/>
                    <a:lumOff val="5000"/>
                  </a:schemeClr>
                </a:solidFill>
                <a:latin typeface="Century Gothic" panose="020B0502020202020204" pitchFamily="34" charset="0"/>
              </a:rPr>
              <a:t>En tant qu’élève, ton travail est d’apprendre, t’entrainer</a:t>
            </a:r>
          </a:p>
          <a:p>
            <a:r>
              <a:rPr lang="fr-CH" sz="2400" dirty="0">
                <a:solidFill>
                  <a:schemeClr val="tx1">
                    <a:lumMod val="95000"/>
                    <a:lumOff val="5000"/>
                  </a:schemeClr>
                </a:solidFill>
                <a:latin typeface="Century Gothic" panose="020B0502020202020204" pitchFamily="34" charset="0"/>
              </a:rPr>
              <a:t>selon tes capacités (nous sommes tout·e·s différent·e·s) et d’utiliser en dehors de la classe, de manière autonome et responsable, les apprentissages réalisés à l’école. </a:t>
            </a:r>
          </a:p>
          <a:p>
            <a:pPr algn="just"/>
            <a:endParaRPr lang="fr-FR" dirty="0">
              <a:latin typeface="Century Gothic" panose="020B0502020202020204" pitchFamily="34" charset="0"/>
            </a:endParaRPr>
          </a:p>
          <a:p>
            <a:pPr algn="ctr"/>
            <a:endParaRPr lang="fr-FR" dirty="0"/>
          </a:p>
        </p:txBody>
      </p:sp>
    </p:spTree>
    <p:extLst>
      <p:ext uri="{BB962C8B-B14F-4D97-AF65-F5344CB8AC3E}">
        <p14:creationId xmlns:p14="http://schemas.microsoft.com/office/powerpoint/2010/main" val="1786934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3CFA2FC-0843-6341-802F-2B9EF874AC82}"/>
              </a:ext>
            </a:extLst>
          </p:cNvPr>
          <p:cNvSpPr txBox="1"/>
          <p:nvPr/>
        </p:nvSpPr>
        <p:spPr>
          <a:xfrm>
            <a:off x="376518" y="1129553"/>
            <a:ext cx="11501867" cy="3046988"/>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Quiz :</a:t>
            </a:r>
          </a:p>
          <a:p>
            <a:endParaRPr lang="fr-FR" sz="3200" dirty="0">
              <a:solidFill>
                <a:schemeClr val="tx1">
                  <a:lumMod val="95000"/>
                  <a:lumOff val="5000"/>
                </a:schemeClr>
              </a:solidFill>
              <a:latin typeface="Century Gothic" panose="020B0502020202020204" pitchFamily="34" charset="0"/>
            </a:endParaRPr>
          </a:p>
          <a:p>
            <a:pPr marL="514350" indent="-514350">
              <a:buAutoNum type="arabicPeriod"/>
            </a:pPr>
            <a:r>
              <a:rPr lang="fr-FR" sz="3200" dirty="0">
                <a:solidFill>
                  <a:schemeClr val="tx1">
                    <a:lumMod val="95000"/>
                    <a:lumOff val="5000"/>
                  </a:schemeClr>
                </a:solidFill>
                <a:latin typeface="Century Gothic" panose="020B0502020202020204" pitchFamily="34" charset="0"/>
              </a:rPr>
              <a:t>Combien d’étapes sont nécessaires pour généraliser ?</a:t>
            </a:r>
          </a:p>
          <a:p>
            <a:pPr marL="514350" indent="-514350">
              <a:buAutoNum type="arabicPeriod"/>
            </a:pPr>
            <a:endParaRPr lang="fr-FR" sz="3200" dirty="0">
              <a:solidFill>
                <a:schemeClr val="tx1">
                  <a:lumMod val="95000"/>
                  <a:lumOff val="5000"/>
                </a:schemeClr>
              </a:solidFill>
              <a:latin typeface="Century Gothic" panose="020B0502020202020204" pitchFamily="34" charset="0"/>
            </a:endParaRPr>
          </a:p>
          <a:p>
            <a:pPr marL="514350" indent="-514350">
              <a:buAutoNum type="arabicPeriod"/>
            </a:pPr>
            <a:endParaRPr lang="fr-FR" sz="3200" dirty="0">
              <a:solidFill>
                <a:schemeClr val="tx1">
                  <a:lumMod val="95000"/>
                  <a:lumOff val="5000"/>
                </a:schemeClr>
              </a:solidFill>
              <a:latin typeface="Century Gothic" panose="020B0502020202020204" pitchFamily="34" charset="0"/>
            </a:endParaRPr>
          </a:p>
          <a:p>
            <a:pPr marL="514350" indent="-514350">
              <a:buAutoNum type="arabicPeriod"/>
            </a:pPr>
            <a:r>
              <a:rPr lang="fr-FR" sz="3200" dirty="0">
                <a:solidFill>
                  <a:schemeClr val="tx1">
                    <a:lumMod val="95000"/>
                    <a:lumOff val="5000"/>
                  </a:schemeClr>
                </a:solidFill>
                <a:latin typeface="Century Gothic" panose="020B0502020202020204" pitchFamily="34" charset="0"/>
              </a:rPr>
              <a:t>C’est quoi un transfert (les palmes)? </a:t>
            </a:r>
          </a:p>
        </p:txBody>
      </p:sp>
    </p:spTree>
    <p:extLst>
      <p:ext uri="{BB962C8B-B14F-4D97-AF65-F5344CB8AC3E}">
        <p14:creationId xmlns:p14="http://schemas.microsoft.com/office/powerpoint/2010/main" val="3647540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5231D4A-FC83-8C4D-84BE-414AE0469EC4}"/>
              </a:ext>
            </a:extLst>
          </p:cNvPr>
          <p:cNvSpPr txBox="1"/>
          <p:nvPr/>
        </p:nvSpPr>
        <p:spPr>
          <a:xfrm>
            <a:off x="3567953" y="1165411"/>
            <a:ext cx="5588389" cy="5078313"/>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latin typeface="Century Gothic" panose="020B0502020202020204" pitchFamily="34" charset="0"/>
              </a:rPr>
              <a:t> Il y a besoin de 4 étapes:</a:t>
            </a:r>
          </a:p>
          <a:p>
            <a:pPr marL="342900" indent="-342900">
              <a:buAutoNum type="arabicPeriod"/>
            </a:pPr>
            <a:endParaRPr lang="fr-FR" sz="3200" dirty="0">
              <a:solidFill>
                <a:schemeClr val="tx1">
                  <a:lumMod val="95000"/>
                  <a:lumOff val="5000"/>
                </a:schemeClr>
              </a:solidFill>
              <a:latin typeface="Century Gothic" panose="020B0502020202020204" pitchFamily="34" charset="0"/>
            </a:endParaRPr>
          </a:p>
          <a:p>
            <a:pPr lvl="0" algn="ctr"/>
            <a:r>
              <a:rPr lang="fr-CH" sz="3200" dirty="0">
                <a:solidFill>
                  <a:schemeClr val="tx1">
                    <a:lumMod val="95000"/>
                    <a:lumOff val="5000"/>
                  </a:schemeClr>
                </a:solidFill>
                <a:latin typeface="Century Gothic" panose="020B0502020202020204" pitchFamily="34" charset="0"/>
              </a:rPr>
              <a:t>Contextualisation </a:t>
            </a:r>
          </a:p>
          <a:p>
            <a:pPr lvl="0" algn="ctr"/>
            <a:r>
              <a:rPr lang="fr-CH" sz="3200" dirty="0">
                <a:solidFill>
                  <a:schemeClr val="tx1">
                    <a:lumMod val="95000"/>
                    <a:lumOff val="5000"/>
                  </a:schemeClr>
                </a:solidFill>
                <a:latin typeface="Century Gothic" panose="020B0502020202020204" pitchFamily="34" charset="0"/>
              </a:rPr>
              <a:t> </a:t>
            </a:r>
          </a:p>
          <a:p>
            <a:pPr lvl="0" algn="ctr"/>
            <a:r>
              <a:rPr lang="fr-CH" sz="3200" dirty="0">
                <a:solidFill>
                  <a:schemeClr val="tx1">
                    <a:lumMod val="95000"/>
                    <a:lumOff val="5000"/>
                  </a:schemeClr>
                </a:solidFill>
                <a:latin typeface="Century Gothic" panose="020B0502020202020204" pitchFamily="34" charset="0"/>
              </a:rPr>
              <a:t>Dé-contextualisation</a:t>
            </a:r>
          </a:p>
          <a:p>
            <a:pPr lvl="0" algn="ctr"/>
            <a:r>
              <a:rPr lang="fr-CH" sz="3200" dirty="0">
                <a:solidFill>
                  <a:schemeClr val="tx1">
                    <a:lumMod val="95000"/>
                    <a:lumOff val="5000"/>
                  </a:schemeClr>
                </a:solidFill>
                <a:latin typeface="Century Gothic" panose="020B0502020202020204" pitchFamily="34" charset="0"/>
              </a:rPr>
              <a:t> </a:t>
            </a:r>
          </a:p>
          <a:p>
            <a:pPr lvl="0" algn="ctr"/>
            <a:r>
              <a:rPr lang="fr-CH" sz="3200" dirty="0" err="1">
                <a:solidFill>
                  <a:schemeClr val="tx1">
                    <a:lumMod val="95000"/>
                    <a:lumOff val="5000"/>
                  </a:schemeClr>
                </a:solidFill>
                <a:latin typeface="Century Gothic" panose="020B0502020202020204" pitchFamily="34" charset="0"/>
              </a:rPr>
              <a:t>Re</a:t>
            </a:r>
            <a:r>
              <a:rPr lang="fr-CH" sz="3200" dirty="0">
                <a:solidFill>
                  <a:schemeClr val="tx1">
                    <a:lumMod val="95000"/>
                    <a:lumOff val="5000"/>
                  </a:schemeClr>
                </a:solidFill>
                <a:latin typeface="Century Gothic" panose="020B0502020202020204" pitchFamily="34" charset="0"/>
              </a:rPr>
              <a:t>-contextualisation</a:t>
            </a:r>
          </a:p>
          <a:p>
            <a:pPr lvl="0" algn="ctr"/>
            <a:r>
              <a:rPr lang="fr-CH" sz="3200" dirty="0">
                <a:solidFill>
                  <a:schemeClr val="tx1">
                    <a:lumMod val="95000"/>
                    <a:lumOff val="5000"/>
                  </a:schemeClr>
                </a:solidFill>
                <a:latin typeface="Century Gothic" panose="020B0502020202020204" pitchFamily="34" charset="0"/>
              </a:rPr>
              <a:t> </a:t>
            </a:r>
          </a:p>
          <a:p>
            <a:pPr lvl="0" algn="ctr"/>
            <a:r>
              <a:rPr lang="fr-CH" sz="3200" dirty="0">
                <a:solidFill>
                  <a:schemeClr val="tx1">
                    <a:lumMod val="95000"/>
                    <a:lumOff val="5000"/>
                  </a:schemeClr>
                </a:solidFill>
                <a:latin typeface="Century Gothic" panose="020B0502020202020204" pitchFamily="34" charset="0"/>
              </a:rPr>
              <a:t>Généralisation</a:t>
            </a:r>
          </a:p>
          <a:p>
            <a:endParaRPr lang="fr-FR" dirty="0"/>
          </a:p>
          <a:p>
            <a:endParaRPr lang="fr-FR" dirty="0"/>
          </a:p>
        </p:txBody>
      </p:sp>
    </p:spTree>
    <p:extLst>
      <p:ext uri="{BB962C8B-B14F-4D97-AF65-F5344CB8AC3E}">
        <p14:creationId xmlns:p14="http://schemas.microsoft.com/office/powerpoint/2010/main" val="2454772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38D83F1-4D9C-2C45-A6BE-FF6A1B0F3D04}"/>
              </a:ext>
            </a:extLst>
          </p:cNvPr>
          <p:cNvSpPr txBox="1"/>
          <p:nvPr/>
        </p:nvSpPr>
        <p:spPr>
          <a:xfrm>
            <a:off x="1972235" y="2671482"/>
            <a:ext cx="8786380" cy="1846659"/>
          </a:xfrm>
          <a:prstGeom prst="rect">
            <a:avLst/>
          </a:prstGeom>
          <a:noFill/>
        </p:spPr>
        <p:txBody>
          <a:bodyPr wrap="none" rtlCol="0">
            <a:spAutoFit/>
          </a:bodyPr>
          <a:lstStyle/>
          <a:p>
            <a:r>
              <a:rPr lang="fr-CH" sz="3200" dirty="0">
                <a:solidFill>
                  <a:schemeClr val="tx1">
                    <a:lumMod val="95000"/>
                    <a:lumOff val="5000"/>
                  </a:schemeClr>
                </a:solidFill>
                <a:latin typeface="Century Gothic" panose="020B0502020202020204" pitchFamily="34" charset="0"/>
              </a:rPr>
              <a:t>2. C’est la réutilisation d’une connaissance </a:t>
            </a:r>
          </a:p>
          <a:p>
            <a:r>
              <a:rPr lang="fr-CH" sz="3200" dirty="0">
                <a:solidFill>
                  <a:schemeClr val="tx1">
                    <a:lumMod val="95000"/>
                    <a:lumOff val="5000"/>
                  </a:schemeClr>
                </a:solidFill>
                <a:latin typeface="Century Gothic" panose="020B0502020202020204" pitchFamily="34" charset="0"/>
              </a:rPr>
              <a:t>dans une situation différente ou voisine </a:t>
            </a:r>
          </a:p>
          <a:p>
            <a:r>
              <a:rPr lang="fr-CH" sz="3200" dirty="0">
                <a:solidFill>
                  <a:schemeClr val="tx1">
                    <a:lumMod val="95000"/>
                    <a:lumOff val="5000"/>
                  </a:schemeClr>
                </a:solidFill>
                <a:latin typeface="Century Gothic" panose="020B0502020202020204" pitchFamily="34" charset="0"/>
              </a:rPr>
              <a:t>de celle que j’ai apprise en premier. </a:t>
            </a:r>
          </a:p>
          <a:p>
            <a:endParaRPr lang="fr-FR" dirty="0"/>
          </a:p>
        </p:txBody>
      </p:sp>
    </p:spTree>
    <p:extLst>
      <p:ext uri="{BB962C8B-B14F-4D97-AF65-F5344CB8AC3E}">
        <p14:creationId xmlns:p14="http://schemas.microsoft.com/office/powerpoint/2010/main" val="497364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ulle ronde 3">
            <a:extLst>
              <a:ext uri="{FF2B5EF4-FFF2-40B4-BE49-F238E27FC236}">
                <a16:creationId xmlns:a16="http://schemas.microsoft.com/office/drawing/2014/main" id="{87D5CC95-00C5-4744-89B2-7974965A0F04}"/>
              </a:ext>
            </a:extLst>
          </p:cNvPr>
          <p:cNvSpPr/>
          <p:nvPr/>
        </p:nvSpPr>
        <p:spPr>
          <a:xfrm>
            <a:off x="3344459" y="2060717"/>
            <a:ext cx="5799541" cy="2437541"/>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Tree>
    <p:extLst>
      <p:ext uri="{BB962C8B-B14F-4D97-AF65-F5344CB8AC3E}">
        <p14:creationId xmlns:p14="http://schemas.microsoft.com/office/powerpoint/2010/main" val="1283466897"/>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BEJUNE-1585836169-17472</_dlc_DocId>
    <_dlc_DocIdUrl xmlns="849655f3-5e7d-4698-a838-8ae5e1cd2393">
      <Url>https://extranet.hep-bejune.ch/docs/_layouts/15/DocIdRedir.aspx?ID=BEJUNE-1585836169-17472</Url>
      <Description>BEJUNE-1585836169-17472</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CCC5C709-A295-460D-AE32-39BE2CAB844C}"/>
</file>

<file path=customXml/itemProps2.xml><?xml version="1.0" encoding="utf-8"?>
<ds:datastoreItem xmlns:ds="http://schemas.openxmlformats.org/officeDocument/2006/customXml" ds:itemID="{CEC76F45-E4BC-4EA0-9A0A-1ECF14183C66}"/>
</file>

<file path=customXml/itemProps3.xml><?xml version="1.0" encoding="utf-8"?>
<ds:datastoreItem xmlns:ds="http://schemas.openxmlformats.org/officeDocument/2006/customXml" ds:itemID="{D81F9983-C454-4E48-B6C7-B912AA5B5002}"/>
</file>

<file path=customXml/itemProps4.xml><?xml version="1.0" encoding="utf-8"?>
<ds:datastoreItem xmlns:ds="http://schemas.openxmlformats.org/officeDocument/2006/customXml" ds:itemID="{679FFA99-9D0A-4C06-8DC8-C83023C54C21}"/>
</file>

<file path=docProps/app.xml><?xml version="1.0" encoding="utf-8"?>
<Properties xmlns="http://schemas.openxmlformats.org/officeDocument/2006/extended-properties" xmlns:vt="http://schemas.openxmlformats.org/officeDocument/2006/docPropsVTypes">
  <Template>{0F549C0F-4C84-D446-9ACC-29B3788A83A4}tf10001124</Template>
  <TotalTime>220</TotalTime>
  <Words>825</Words>
  <Application>Microsoft Office PowerPoint</Application>
  <PresentationFormat>Grand écran</PresentationFormat>
  <Paragraphs>169</Paragraphs>
  <Slides>35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35</vt:i4>
      </vt:variant>
    </vt:vector>
  </HeadingPairs>
  <TitlesOfParts>
    <vt:vector size="39" baseType="lpstr">
      <vt:lpstr>Century Gothic</vt:lpstr>
      <vt:lpstr>Corbel</vt:lpstr>
      <vt:lpstr>Wingdings 2</vt:lpstr>
      <vt:lpstr>Cadre</vt:lpstr>
      <vt:lpstr>Les palmes</vt:lpstr>
      <vt:lpstr>Objectifs</vt:lpstr>
      <vt:lpstr>Plan</vt:lpstr>
      <vt:lpstr>Définition</vt:lpstr>
      <vt:lpstr>Présentation PowerPoint</vt:lpstr>
      <vt:lpstr>Présentation PowerPoint</vt:lpstr>
      <vt:lpstr>Définition</vt:lpstr>
      <vt:lpstr>Présentation PowerPoint</vt:lpstr>
      <vt:lpstr>Présentation PowerPoint</vt:lpstr>
      <vt:lpstr>Définition</vt:lpstr>
      <vt:lpstr>Définition</vt:lpstr>
      <vt:lpstr>Présentation PowerPoint</vt:lpstr>
      <vt:lpstr>Favoriser</vt:lpstr>
      <vt:lpstr>Favoriser</vt:lpstr>
      <vt:lpstr>Présentation PowerPoint</vt:lpstr>
      <vt:lpstr>Favoriser</vt:lpstr>
      <vt:lpstr>Présentation PowerPoint</vt:lpstr>
      <vt:lpstr>Présentation PowerPoint</vt:lpstr>
      <vt:lpstr>Les 4 temps </vt:lpstr>
      <vt:lpstr>Les 4 temps </vt:lpstr>
      <vt:lpstr>Présentation PowerPoint</vt:lpstr>
      <vt:lpstr>Les 4 temps </vt:lpstr>
      <vt:lpstr>Les 4 temps</vt:lpstr>
      <vt:lpstr>Présentation PowerPoint</vt:lpstr>
      <vt:lpstr>Présentation PowerPoint</vt:lpstr>
      <vt:lpstr>Des pistes</vt:lpstr>
      <vt:lpstr>Des pistes</vt:lpstr>
      <vt:lpstr>Des pistes</vt:lpstr>
      <vt:lpstr>Présentation PowerPoint</vt:lpstr>
      <vt:lpstr>Présentation PowerPoint</vt:lpstr>
      <vt:lpstr>Des pistes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transfert</dc:title>
  <dc:creator>Utilisateur Microsoft Office</dc:creator>
  <cp:lastModifiedBy>Girard Anaïs</cp:lastModifiedBy>
  <cp:revision>37</cp:revision>
  <dcterms:created xsi:type="dcterms:W3CDTF">2023-06-08T08:55:26Z</dcterms:created>
  <dcterms:modified xsi:type="dcterms:W3CDTF">2025-12-01T15:19:24Z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3708dfd5-5a94-4148-9e67-a91d081ca0cc</vt:lpwstr>
  </property>
</Properties>
</file>